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1" r:id="rId10"/>
    <p:sldId id="305" r:id="rId11"/>
    <p:sldId id="265" r:id="rId12"/>
    <p:sldId id="270" r:id="rId13"/>
    <p:sldId id="272" r:id="rId14"/>
    <p:sldId id="266" r:id="rId15"/>
    <p:sldId id="267" r:id="rId16"/>
    <p:sldId id="269" r:id="rId17"/>
    <p:sldId id="268" r:id="rId18"/>
    <p:sldId id="297" r:id="rId19"/>
    <p:sldId id="273" r:id="rId20"/>
    <p:sldId id="274" r:id="rId21"/>
    <p:sldId id="276" r:id="rId22"/>
    <p:sldId id="292" r:id="rId23"/>
    <p:sldId id="277" r:id="rId24"/>
    <p:sldId id="293" r:id="rId25"/>
    <p:sldId id="278" r:id="rId26"/>
    <p:sldId id="294" r:id="rId27"/>
    <p:sldId id="279" r:id="rId28"/>
    <p:sldId id="295" r:id="rId29"/>
    <p:sldId id="282" r:id="rId30"/>
    <p:sldId id="300" r:id="rId31"/>
    <p:sldId id="299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785BA3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402"/>
          <c:y val="4.339964327999241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400,00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470,0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410</c:v>
                </c:pt>
                <c:pt idx="1">
                  <c:v>410</c:v>
                </c:pt>
                <c:pt idx="2">
                  <c:v>410</c:v>
                </c:pt>
              </c:numCache>
            </c:numRef>
          </c:val>
        </c:ser>
        <c:dLbls>
          <c:showVal val="1"/>
        </c:dLbls>
        <c:overlap val="-25"/>
        <c:axId val="92596864"/>
        <c:axId val="131827968"/>
      </c:barChart>
      <c:catAx>
        <c:axId val="92596864"/>
        <c:scaling>
          <c:orientation val="minMax"/>
        </c:scaling>
        <c:axPos val="b"/>
        <c:majorTickMark val="none"/>
        <c:tickLblPos val="nextTo"/>
        <c:crossAx val="131827968"/>
        <c:crosses val="autoZero"/>
        <c:auto val="1"/>
        <c:lblAlgn val="ctr"/>
        <c:lblOffset val="100"/>
      </c:catAx>
      <c:valAx>
        <c:axId val="131827968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925968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- 380,0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689664964224722E-2"/>
          <c:y val="0.4941472218780138"/>
          <c:w val="0.97087820103568656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655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38"/>
          <c:w val="0.97087820103568623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705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- 1 741,8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1731.4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62820911156512715"/>
          <c:w val="0.97087820103568678"/>
          <c:h val="0.3586666787541062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677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55"/>
          <c:w val="0.97087820103568645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 тыс.руб.</c:v>
                </c:pt>
                <c:pt idx="1">
                  <c:v>Обкос территории сельского поселения -5,0 тыс.руб.</c:v>
                </c:pt>
                <c:pt idx="2">
                  <c:v>Опашка территории (обновление минирализированных полос) -10,0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53.8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614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77"/>
          <c:w val="0.97087820103568678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797"/>
          <c:h val="0.811347560062936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66FF"/>
              </a:solidFill>
            </c:spPr>
          </c:dPt>
          <c:dPt>
            <c:idx val="5"/>
            <c:spPr>
              <a:solidFill>
                <a:srgbClr val="785BA3"/>
              </a:solidFill>
            </c:spPr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Резерный фонд администрации Новоклязьминского сельского поселения -27,1 тыс.руб.</c:v>
                </c:pt>
                <c:pt idx="1">
                  <c:v>Опубликование сведений и нормативно-правовых актов с редствах массовой информации -5,0 тыс.руб.</c:v>
                </c:pt>
                <c:pt idx="2">
                  <c:v>Организация дополнительного пенсионного обеспечения отдельных категорий граждан - 85,0 тыс.руб.</c:v>
                </c:pt>
                <c:pt idx="3">
                  <c:v>Осуществление деятельности по молодежной политике-0,1тыс.руб.</c:v>
                </c:pt>
                <c:pt idx="4">
                  <c:v>Укрепление материально-технической базы органов местного самоуправления - 10,0 тыс.руб.</c:v>
                </c:pt>
                <c:pt idx="5">
                  <c:v>Исполнение переданных полномочий от Южского муницпального района- 803,3</c:v>
                </c:pt>
                <c:pt idx="6">
                  <c:v>Осуществление первичного воинского учета на территориях, где отсутствуют военные комиссариат-95,5тыс.руб.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11.3</c:v>
                </c:pt>
                <c:pt idx="1">
                  <c:v>2.6</c:v>
                </c:pt>
                <c:pt idx="2" formatCode="0.0">
                  <c:v>22.5</c:v>
                </c:pt>
                <c:pt idx="3" formatCode="0.0">
                  <c:v>5.2</c:v>
                </c:pt>
                <c:pt idx="4">
                  <c:v>39.700000000000003</c:v>
                </c:pt>
                <c:pt idx="5">
                  <c:v>2.6</c:v>
                </c:pt>
                <c:pt idx="6">
                  <c:v>16.100000000000001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822394751270981"/>
          <c:y val="0"/>
          <c:w val="0.56251678459398058"/>
          <c:h val="0.9683622507343944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57E-2"/>
          <c:y val="0.11469375229670722"/>
          <c:w val="0.60493827160493863"/>
          <c:h val="0.769858412365891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в Новоклязьминском сельском поселении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2023год</c:v>
                </c:pt>
                <c:pt idx="1">
                  <c:v>2024год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1741.8</c:v>
                </c:pt>
                <c:pt idx="1">
                  <c:v>628</c:v>
                </c:pt>
                <c:pt idx="2">
                  <c:v>528</c:v>
                </c:pt>
              </c:numCache>
            </c:numRef>
          </c:val>
        </c:ser>
        <c:dLbls>
          <c:showVal val="1"/>
        </c:dLbls>
        <c:axId val="144433920"/>
        <c:axId val="144435456"/>
      </c:barChart>
      <c:catAx>
        <c:axId val="144433920"/>
        <c:scaling>
          <c:orientation val="minMax"/>
        </c:scaling>
        <c:axPos val="b"/>
        <c:majorTickMark val="none"/>
        <c:tickLblPos val="nextTo"/>
        <c:crossAx val="144435456"/>
        <c:crosses val="autoZero"/>
        <c:auto val="1"/>
        <c:lblAlgn val="ctr"/>
        <c:lblOffset val="100"/>
      </c:catAx>
      <c:valAx>
        <c:axId val="14443545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44433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329815447412776"/>
          <c:y val="0.12426399832901112"/>
          <c:w val="0.34670184552588212"/>
          <c:h val="0.5813109611202070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Земельный налог -250тыс.руб.</c:v>
                </c:pt>
                <c:pt idx="1">
                  <c:v>Налог на имущество физических лиц -60тыс.руб.</c:v>
                </c:pt>
                <c:pt idx="2">
                  <c:v>Налог на доходы физических лиц - 100,0тыс.руб.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250</c:v>
                </c:pt>
                <c:pt idx="1">
                  <c:v>60</c:v>
                </c:pt>
                <c:pt idx="2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567901234568776"/>
          <c:y val="0.11167195246224072"/>
          <c:w val="0.39506172839506576"/>
          <c:h val="0.74877917145183426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40222"/>
          <c:y val="4.3399643279992399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6975308641975478E-2"/>
          <c:y val="0.17417707394965529"/>
          <c:w val="0.9521604938271605"/>
          <c:h val="0.560819554233965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3823.8</c:v>
                </c:pt>
                <c:pt idx="1">
                  <c:v>3014.8</c:v>
                </c:pt>
                <c:pt idx="2">
                  <c:v>3014.8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213.1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98.6</c:v>
                </c:pt>
                <c:pt idx="1">
                  <c:v>101.9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1.6350739633958798E-2"/>
                  <c:y val="-4.3578279326072757E-2"/>
                </c:manualLayout>
              </c:layout>
              <c:showVal val="1"/>
            </c:dLbl>
            <c:dLbl>
              <c:idx val="1"/>
              <c:layout>
                <c:manualLayout>
                  <c:x val="1.9323601385587676E-2"/>
                  <c:y val="-6.4085704891283485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882.8</c:v>
                </c:pt>
                <c:pt idx="1">
                  <c:v>723.5</c:v>
                </c:pt>
                <c:pt idx="2">
                  <c:v>723.5</c:v>
                </c:pt>
              </c:numCache>
            </c:numRef>
          </c:val>
        </c:ser>
        <c:dLbls>
          <c:showVal val="1"/>
        </c:dLbls>
        <c:shape val="cylinder"/>
        <c:axId val="136378240"/>
        <c:axId val="136379776"/>
        <c:axId val="132500096"/>
      </c:bar3DChart>
      <c:catAx>
        <c:axId val="136378240"/>
        <c:scaling>
          <c:orientation val="minMax"/>
        </c:scaling>
        <c:axPos val="b"/>
        <c:majorTickMark val="none"/>
        <c:tickLblPos val="nextTo"/>
        <c:crossAx val="136379776"/>
        <c:crosses val="autoZero"/>
        <c:auto val="1"/>
        <c:lblAlgn val="ctr"/>
        <c:lblOffset val="100"/>
      </c:catAx>
      <c:valAx>
        <c:axId val="13637977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36378240"/>
        <c:crosses val="autoZero"/>
        <c:crossBetween val="between"/>
      </c:valAx>
      <c:serAx>
        <c:axId val="132500096"/>
        <c:scaling>
          <c:orientation val="minMax"/>
        </c:scaling>
        <c:axPos val="b"/>
        <c:tickLblPos val="nextTo"/>
        <c:crossAx val="136379776"/>
        <c:crosses val="autoZero"/>
      </c:serAx>
    </c:plotArea>
    <c:legend>
      <c:legendPos val="t"/>
      <c:layout>
        <c:manualLayout>
          <c:xMode val="edge"/>
          <c:yMode val="edge"/>
          <c:x val="3.4709916577285917E-3"/>
          <c:y val="0"/>
          <c:w val="0.99504257746645697"/>
          <c:h val="7.1148454182152349E-2"/>
        </c:manualLayout>
      </c:layout>
      <c:spPr>
        <a:ln cmpd="sng">
          <a:gradFill>
            <a:gsLst>
              <a:gs pos="0">
                <a:schemeClr val="tx1"/>
              </a:gs>
              <a:gs pos="50000">
                <a:srgbClr val="0F6FC6">
                  <a:tint val="44500"/>
                  <a:satMod val="160000"/>
                </a:srgbClr>
              </a:gs>
              <a:gs pos="100000">
                <a:srgbClr val="0F6FC6">
                  <a:tint val="23500"/>
                  <a:satMod val="160000"/>
                </a:srgbClr>
              </a:gs>
            </a:gsLst>
            <a:lin ang="5400000" scaled="0"/>
          </a:gradFill>
        </a:ln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rotY val="1"/>
      <c:perspective val="30"/>
    </c:view3D>
    <c:plotArea>
      <c:layout>
        <c:manualLayout>
          <c:layoutTarget val="inner"/>
          <c:xMode val="edge"/>
          <c:yMode val="edge"/>
          <c:x val="1.2217685511126448E-4"/>
          <c:y val="0.34156582414567432"/>
          <c:w val="0.79969759246016892"/>
          <c:h val="0.557995190725610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92.2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 </c:separator>
            </c:dLbl>
            <c:dLbl>
              <c:idx val="1"/>
              <c:layout>
                <c:manualLayout>
                  <c:x val="-3.2451830393475878E-2"/>
                  <c:y val="5.0666908687110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3.8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4.676874757795129E-2"/>
                  <c:y val="2.23007602289229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 на выравние бюджетной обеспеченности 3823,8,тыс.руб.</c:v>
                </c:pt>
                <c:pt idx="1">
                  <c:v>Субсидии бюджетам сельских поселений-213,1</c:v>
                </c:pt>
                <c:pt idx="2">
                  <c:v>Межбюджетные трансферты - 882,8 тыс.руб.</c:v>
                </c:pt>
                <c:pt idx="3">
                  <c:v>Субвенция на осуществление первичного воинского учёта -98,6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3764.2</c:v>
                </c:pt>
                <c:pt idx="1">
                  <c:v>90.3</c:v>
                </c:pt>
                <c:pt idx="2">
                  <c:v>147.5</c:v>
                </c:pt>
                <c:pt idx="3" formatCode="0.0">
                  <c:v>80.2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4214048830300221"/>
          <c:y val="6.3367216195438877E-2"/>
          <c:w val="0.45785951169699834"/>
          <c:h val="0.321537127648022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7620594081581412E-2"/>
          <c:y val="2.8164488169914507E-2"/>
          <c:w val="0.6190933945756838"/>
          <c:h val="0.930980439307913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32"/>
          <c:dPt>
            <c:idx val="0"/>
            <c:explosion val="1"/>
          </c:dPt>
          <c:dPt>
            <c:idx val="1"/>
            <c:explosion val="17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explosion val="18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explosion val="18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explosion val="19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explosion val="4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explosion val="16"/>
            <c:spPr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-2 191,9 тыс.руб.</c:v>
                </c:pt>
                <c:pt idx="1">
                  <c:v>Национальная оборона - 98,6тыс.руб.</c:v>
                </c:pt>
                <c:pt idx="2">
                  <c:v>Национальная безопасность и правоохранительная деятельность 45,0 тыс.руб.</c:v>
                </c:pt>
                <c:pt idx="3">
                  <c:v>Национальная экономика 541,0 тыс.руб.</c:v>
                </c:pt>
                <c:pt idx="4">
                  <c:v>Жилищно-коммунальное хозяйство - 724,8 тыс.руб.</c:v>
                </c:pt>
                <c:pt idx="5">
                  <c:v>Образование -0,1 тыс.руб.</c:v>
                </c:pt>
                <c:pt idx="6">
                  <c:v>Культура и кинематография - 1 741,8 тыс.руб.</c:v>
                </c:pt>
                <c:pt idx="7">
                  <c:v>Социальная политика - 85,0 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2110</c:v>
                </c:pt>
                <c:pt idx="1">
                  <c:v>95.5</c:v>
                </c:pt>
                <c:pt idx="2">
                  <c:v>90</c:v>
                </c:pt>
                <c:pt idx="3">
                  <c:v>499.1</c:v>
                </c:pt>
                <c:pt idx="4">
                  <c:v>822.2</c:v>
                </c:pt>
                <c:pt idx="5">
                  <c:v>1.9</c:v>
                </c:pt>
                <c:pt idx="6">
                  <c:v>1552.9</c:v>
                </c:pt>
                <c:pt idx="7">
                  <c:v>85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791948446411669"/>
          <c:y val="0"/>
          <c:w val="0.39282119678235372"/>
          <c:h val="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474E-2"/>
          <c:y val="6.8400799464714945E-2"/>
          <c:w val="0.63734567901234573"/>
          <c:h val="0.802338204193385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Новоклязьминского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3683.4</c:v>
                </c:pt>
                <c:pt idx="1">
                  <c:v>3151.5</c:v>
                </c:pt>
                <c:pt idx="2">
                  <c:v>3051.5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1741.8</c:v>
                </c:pt>
                <c:pt idx="1">
                  <c:v>992.4</c:v>
                </c:pt>
                <c:pt idx="2">
                  <c:v>889.4</c:v>
                </c:pt>
              </c:numCache>
            </c:numRef>
          </c:val>
        </c:ser>
        <c:dLbls>
          <c:showVal val="1"/>
        </c:dLbls>
        <c:overlap val="-25"/>
        <c:axId val="143044608"/>
        <c:axId val="143046144"/>
      </c:barChart>
      <c:catAx>
        <c:axId val="143044608"/>
        <c:scaling>
          <c:orientation val="minMax"/>
        </c:scaling>
        <c:axPos val="b"/>
        <c:majorTickMark val="none"/>
        <c:tickLblPos val="nextTo"/>
        <c:crossAx val="143046144"/>
        <c:crosses val="autoZero"/>
        <c:auto val="1"/>
        <c:lblAlgn val="ctr"/>
        <c:lblOffset val="100"/>
      </c:catAx>
      <c:valAx>
        <c:axId val="143046144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43044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347416642364165"/>
          <c:y val="0.11968186352828412"/>
          <c:w val="0.32428623505395576"/>
          <c:h val="0.79935194422428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65"/>
          <c:w val="0.43274995139496791"/>
          <c:h val="0.811347560062936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4"/>
                <c:pt idx="0">
                  <c:v>"Совершенствование институтов местного самоуправления
Новоклязьминского сельского поселения " - 2098,5,0тыс.руб.</c:v>
                </c:pt>
                <c:pt idx="1">
                  <c:v>"Энергоэффективность и энергосбережение в Новоклязьминском сельском поселении " - 380,0  тыс.руб.</c:v>
                </c:pt>
                <c:pt idx="2">
                  <c:v>"Пожарная безопасность Новоклязьминского сельского поселения" - 45,0 тыс.руб.</c:v>
                </c:pt>
                <c:pt idx="3">
                  <c:v>"Развитие культуры на территории Новоклязьминского сельского поселения " -  1 741,8тыс.руб.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2098.5</c:v>
                </c:pt>
                <c:pt idx="1">
                  <c:v>380</c:v>
                </c:pt>
                <c:pt idx="2" formatCode="0.0">
                  <c:v>45</c:v>
                </c:pt>
                <c:pt idx="3" formatCode="0.0">
                  <c:v>1771.8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742566847410965"/>
          <c:y val="3.1272126372520651E-2"/>
          <c:w val="0.45424041033216078"/>
          <c:h val="0.9687278736274856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667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- 555,0тыс.руб.</c:v>
                </c:pt>
                <c:pt idx="1">
                  <c:v>Обеспечение деятельности администрации- 1543,5,0тыс.руб.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21.7</c:v>
                </c:pt>
                <c:pt idx="1">
                  <c:v>78.3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645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633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16"/>
          <c:w val="0.97087820103568601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15A1-09B3-4DC1-8335-F443D5A39E95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236D-02F9-4C67-9972-536C0939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novokladm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решению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(проекту) Совета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 Южского муниципального района «О бюджете Новоклязьминского сельского поселения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2022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28604"/>
          <a:ext cx="8429684" cy="4714907"/>
        </p:xfrm>
        <a:graphic>
          <a:graphicData uri="http://schemas.openxmlformats.org/drawingml/2006/table">
            <a:tbl>
              <a:tblPr/>
              <a:tblGrid>
                <a:gridCol w="2311835"/>
                <a:gridCol w="2968474"/>
                <a:gridCol w="1149111"/>
                <a:gridCol w="1000132"/>
                <a:gridCol w="1000132"/>
              </a:tblGrid>
              <a:tr h="653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000 2 00 00000 00 0000 000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5 018 188,61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3 840 198,15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3 738 298,15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000 2 02 00000 00 0000 000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5 018 188,61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3 840 198,15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3 738 298,15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000 2 02 10000 00 0000 150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3 823 757,71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014 300,00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3 014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800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000 2 02 20000 00 0000 150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213 084,00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000 2 02 03000 00 0000 150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98 600,00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101 900,00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000 2 02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04000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00 0000 150</a:t>
                      </a: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Иные межбюджетные трансферты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882 746,90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723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498,15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723 498,15</a:t>
                      </a: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143512"/>
          <a:ext cx="8429685" cy="775551"/>
        </p:xfrm>
        <a:graphic>
          <a:graphicData uri="http://schemas.openxmlformats.org/drawingml/2006/table">
            <a:tbl>
              <a:tblPr/>
              <a:tblGrid>
                <a:gridCol w="5286412"/>
                <a:gridCol w="1143008"/>
                <a:gridCol w="1000132"/>
                <a:gridCol w="1000133"/>
              </a:tblGrid>
              <a:tr h="775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/>
                        </a:rPr>
                        <a:t>ВСЕГО ДОХОДОВ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428 188,61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250 198,15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4 148 298,15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481" marR="1481" marT="1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543956" cy="495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429684" cy="48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Новоклязьминского сельского поселения 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2023– 2025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 Новоклязьминского сельского поселения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годы сформирован в программной структуре расходов на основе 4-х муниципальных программ Новоклязьминского сельского поселения.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Новоклязьминского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Новоклязьминского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 anchor="t">
            <a:norm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 бюджета Новоклязьминского сельского поселения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разделам 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подразделам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классификации расходов бюджетов на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плановый период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1059880"/>
          <a:ext cx="7917556" cy="5583830"/>
        </p:xfrm>
        <a:graphic>
          <a:graphicData uri="http://schemas.openxmlformats.org/drawingml/2006/table">
            <a:tbl>
              <a:tblPr/>
              <a:tblGrid>
                <a:gridCol w="571504"/>
                <a:gridCol w="5000660"/>
                <a:gridCol w="702318"/>
                <a:gridCol w="785818"/>
                <a:gridCol w="857256"/>
              </a:tblGrid>
              <a:tr h="531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Раздел, подраздел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руб.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191 873,38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2 179 124,96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2 178 514,96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0102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0104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0106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49 374,96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49 374,96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49 374,96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0111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21 250,00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20 640,00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0113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16 898,42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1909" marR="1909" marT="19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98 600,00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101 900,00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0203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1909" marR="1909" marT="19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900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0310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1909" marR="1909" marT="19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0409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541 024,34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724 824,14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562 473,81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562 473,81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0502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257 350,33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0503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467 473,81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462 473,81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462 473,81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67,75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420,09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870,13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0707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1 420,09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1 741 799,00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628 000,00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528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0801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1 741 799,00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628 000,00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85 000,00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5 428 188,61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4 143 943,20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3 940 883,24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9" marR="1909" marT="1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Новоклязьминского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	</a:t>
            </a:r>
            <a:r>
              <a:rPr lang="ru-RU" sz="2900" dirty="0" smtClean="0"/>
              <a:t>1. </a:t>
            </a:r>
            <a:r>
              <a:rPr lang="ru-RU" dirty="0" smtClean="0"/>
              <a:t>Муниципальная программа Новоклязьминского сельского поселения «Совершенствование институтов местного самоуправления</a:t>
            </a:r>
          </a:p>
          <a:p>
            <a:r>
              <a:rPr lang="ru-RU" dirty="0" smtClean="0"/>
              <a:t>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2. Муниципальная программа Новоклязьминского сельского поселения «Энергоэффективность и энергосбережение в Новоклязьминском сельском поселении ».</a:t>
            </a:r>
          </a:p>
          <a:p>
            <a:pPr>
              <a:buNone/>
            </a:pPr>
            <a:r>
              <a:rPr lang="ru-RU" dirty="0" smtClean="0"/>
              <a:t>		3. Муниципальная программа Новоклязьминского сельского поселения «Пожарная безопасность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4. Муниципальная программа Новоклязьминского сельского поселения «Развитие культуры на территории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5. Муниципальная программа Новоклязьминского сельского поселения «Военно-патриотическое воспитание несовершеннолетних и молодежи Новоклязьминского сельского поселения».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документ,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Новоклязьминском сельском поселении.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в рамках муниципальных программ Новоклязьминского сельского поселения на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2023год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329642" cy="446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 -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2 098,5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2 098,5 тыс.рублей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098,5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</a:t>
            </a:r>
            <a:endParaRPr lang="ru-RU" dirty="0" smtClean="0"/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4157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52071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муниципальных служащих, прошедших профессиональную переподготовку / повышение квалификации.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аттестованных муниципальных служащих от общего количества муниципальных служащих подлежащих аттестации.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семинаров, совещаний по вопросам муниципальной службы.</a:t>
                      </a:r>
                    </a:p>
                  </a:txBody>
                  <a:tcPr/>
                </a:tc>
              </a:tr>
              <a:tr h="23594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- Создание оптимальных условий работы органов местного самоуправления.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комфортных условий работы муниципальных служащих для качественного выполнения ими порученных задач.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доверия граждан органам местного самоуправления.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380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34760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населения наружным освещением.</a:t>
                      </a: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условий, способствующих комфортной жизнедеятельности населения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Обеспечения должного уровня уличного освещения населённых пунктов.</a:t>
                      </a:r>
                    </a:p>
                    <a:p>
                      <a:pPr marL="342900" indent="-342900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 - 1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741,8тыс.рублей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528,0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1577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 —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—45,0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72132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 smtClean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785794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Новоклязьминского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57929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429684" cy="4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социально-значимых проектах, предусмотренных к финансированию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4"/>
          <a:ext cx="8219256" cy="208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 Новоклязьминского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28800"/>
            <a:ext cx="828680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Новоклязьминского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с.Новоклязьминское,  ул. Старая, д.2,2</a:t>
            </a:r>
          </a:p>
          <a:p>
            <a:endParaRPr lang="ru-RU" dirty="0" smtClean="0"/>
          </a:p>
          <a:p>
            <a:r>
              <a:rPr lang="ru-RU" dirty="0" smtClean="0"/>
              <a:t>Тел.: (49347) 27-335.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novokladm@mail.ru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Официальный сайт:   </a:t>
            </a:r>
            <a:r>
              <a:rPr lang="ru-RU" dirty="0" err="1" smtClean="0"/>
              <a:t>новоклязьминское.рф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Какие этапы проходит бюджет?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Новоклязьминского сельского поселения от 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  №11-п  утвержден Порядок составления проекта бюджета Новоклязьминского сельского поселения на очередной финансовый год и плановый период. Непосредственное составление бюджета осуществляет Администрация Новоклязьминского сельского поселения.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Новоклязьминского сельского поселения и вносится в Совет Новоклязьминского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Новоклязьминского сельского поселения в сети «Интернет». Совет Новоклязьминского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Новоклязьминского сельского поселения в форме решения Совета Новоклязьминского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Новоклязьминского сельского поселения 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период до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Новоклязьминского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прогноза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продукции сельского хозяйства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и средних предприятий (ед.)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(тыс.руб.)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5598"/>
          <a:ext cx="821925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5 428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4 250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148,3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410,0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5 018,2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840,2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9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5 428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4 250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148,3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6"/>
          <a:ext cx="8286809" cy="4226641"/>
        </p:xfrm>
        <a:graphic>
          <a:graphicData uri="http://schemas.openxmlformats.org/drawingml/2006/table">
            <a:tbl>
              <a:tblPr/>
              <a:tblGrid>
                <a:gridCol w="1857388"/>
                <a:gridCol w="2857520"/>
                <a:gridCol w="1216277"/>
                <a:gridCol w="1184555"/>
                <a:gridCol w="1171069"/>
              </a:tblGrid>
              <a:tr h="75917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Доходы бюджета Новоклязьминского сельского поселения по кодам классификации доходов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бюджетов                            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2023год 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 плановый период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2024 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2025 </a:t>
                      </a: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годов </a:t>
                      </a:r>
                      <a:endParaRPr lang="ru-RU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8831" marR="88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8831" marR="88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31" marR="88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31" marR="88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5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Код классификации доходов бюджетов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2023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2024 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2025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000 1 00 00000 00 0000 000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НАЛОГОВЫЕ И НЕНАЛОГОВЫЕ ДОХОДЫ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410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000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,00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410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410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000,00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000 1 01 00000 00 0000 000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НАЛОГИ НА ПРИБЫЛЬ, ДОХОДЫ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100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100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100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000 1 01 02000 01 0000 110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 на доходы физических лиц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100 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100 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000 1 06 00000 00 0000 000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310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000,00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310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000,00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310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000,00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000 1 06 01000 00 0000 110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60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60 000,00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60 000,00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000 1 06 06000 00 0000 110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250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250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250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2131</TotalTime>
  <Words>1809</Words>
  <Application>Microsoft Office PowerPoint</Application>
  <PresentationFormat>Экран (4:3)</PresentationFormat>
  <Paragraphs>432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Новоклязьминского сельского поселения в формате, доступном для широкого круга пользователей.   В представленной информации отражены положения проекта бюджета Новоклязьминского сельского поселения на предстоящие три года: 2023 год и 2024-2025 годы.   «Бюджет для граждан» нацелен на получение обратной связи от граждан, которым интересны современные проблемы муниципальных финансов в Новоклязьминском сельском поселении.</vt:lpstr>
      <vt:lpstr>Слайд 3</vt:lpstr>
      <vt:lpstr>Какие этапы проходит бюджет? </vt:lpstr>
      <vt:lpstr>Основные направления бюджетной и налоговой политики Новоклязьминского сельского поселения на 2024 год  и на период до 2025 года </vt:lpstr>
      <vt:lpstr>Прогноз социально-экономического развития Новоклязьминского сельского поселения</vt:lpstr>
      <vt:lpstr>Основные параметры прогноза социально-экономического развития Новоклязьминского сельского поселения</vt:lpstr>
      <vt:lpstr>Прогноз основных характеристик бюджета  Новоклязьминского сельского поселения                                                                                                                              (тыс.руб.)</vt:lpstr>
      <vt:lpstr>Слайд 9</vt:lpstr>
      <vt:lpstr>Слайд 10</vt:lpstr>
      <vt:lpstr>Структура и динамика налоговых и неналоговых доходов  в 2023 – 2025 годах</vt:lpstr>
      <vt:lpstr>Структура налоговых доходов на 2023 год</vt:lpstr>
      <vt:lpstr>Структура и динамика безвозмездных поступлений  в 2023 - 2025 годах</vt:lpstr>
      <vt:lpstr>Структура безвозмездных поступлений  на 2023 год</vt:lpstr>
      <vt:lpstr>Структура расходов бюджета по основным направлениям на 2023 год</vt:lpstr>
      <vt:lpstr>Бюджет Новоклязьминского сельского поселения на 2023– 2025 годы – программный бюджет</vt:lpstr>
      <vt:lpstr>Структура расходов бюджета  Новоклязьминского сельского поселения</vt:lpstr>
      <vt:lpstr>Распределение бюджетных ассигнований  бюджета Новоклязьминского сельского поселения по разделам и подразделам классификации расходов бюджетов на 2023 год  и на плановый период 2024 и 2025 годов</vt:lpstr>
      <vt:lpstr>Перечень муниципальных программ  Новоклязьминского сельского поселения</vt:lpstr>
      <vt:lpstr>Структура расходов в рамках муниципальных программ Новоклязьминского сельского поселения на 2023год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vt:lpstr>
      <vt:lpstr>  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</vt:lpstr>
      <vt:lpstr>  </vt:lpstr>
      <vt:lpstr>Муниципальная программа Новоклязьминского сельского поселения «Развитие культуры на территории  Новоклязьминского»  </vt:lpstr>
      <vt:lpstr>  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</vt:lpstr>
      <vt:lpstr>  </vt:lpstr>
      <vt:lpstr>Структура непрограммных направлений расходов на 2023 год</vt:lpstr>
      <vt:lpstr> Сведения о социально-значимых проектах, предусмотренных к финансированию на 2023 год и на плановый период 2024 и 2025 годов</vt:lpstr>
      <vt:lpstr>Объем муниципального долга  Новоклязьминского сельского поселения на 2023 год и на плановый период 2024 и 2025 годов                                                                                                                              (тыс.руб.)</vt:lpstr>
      <vt:lpstr>Слайд 32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Пользователь</cp:lastModifiedBy>
  <cp:revision>394</cp:revision>
  <dcterms:created xsi:type="dcterms:W3CDTF">2014-11-15T11:40:17Z</dcterms:created>
  <dcterms:modified xsi:type="dcterms:W3CDTF">2022-12-02T10:08:32Z</dcterms:modified>
</cp:coreProperties>
</file>