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1" r:id="rId10"/>
    <p:sldId id="305" r:id="rId11"/>
    <p:sldId id="265" r:id="rId12"/>
    <p:sldId id="270" r:id="rId13"/>
    <p:sldId id="272" r:id="rId14"/>
    <p:sldId id="266" r:id="rId15"/>
    <p:sldId id="267" r:id="rId16"/>
    <p:sldId id="269" r:id="rId17"/>
    <p:sldId id="268" r:id="rId18"/>
    <p:sldId id="297" r:id="rId19"/>
    <p:sldId id="273" r:id="rId20"/>
    <p:sldId id="274" r:id="rId21"/>
    <p:sldId id="276" r:id="rId22"/>
    <p:sldId id="292" r:id="rId23"/>
    <p:sldId id="277" r:id="rId24"/>
    <p:sldId id="293" r:id="rId25"/>
    <p:sldId id="278" r:id="rId26"/>
    <p:sldId id="294" r:id="rId27"/>
    <p:sldId id="279" r:id="rId28"/>
    <p:sldId id="295" r:id="rId29"/>
    <p:sldId id="282" r:id="rId30"/>
    <p:sldId id="300" r:id="rId31"/>
    <p:sldId id="299" r:id="rId32"/>
    <p:sldId id="28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785BA3"/>
    <a:srgbClr val="FF66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8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22816297268402"/>
          <c:y val="4.339964327999241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400,0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400,00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470,0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410</c:v>
                </c:pt>
                <c:pt idx="1">
                  <c:v>410</c:v>
                </c:pt>
                <c:pt idx="2">
                  <c:v>410</c:v>
                </c:pt>
              </c:numCache>
            </c:numRef>
          </c:val>
        </c:ser>
        <c:dLbls>
          <c:showVal val="1"/>
        </c:dLbls>
        <c:overlap val="-25"/>
        <c:axId val="92596864"/>
        <c:axId val="131827968"/>
      </c:barChart>
      <c:catAx>
        <c:axId val="92596864"/>
        <c:scaling>
          <c:orientation val="minMax"/>
        </c:scaling>
        <c:axPos val="b"/>
        <c:majorTickMark val="none"/>
        <c:tickLblPos val="nextTo"/>
        <c:crossAx val="131827968"/>
        <c:crosses val="autoZero"/>
        <c:auto val="1"/>
        <c:lblAlgn val="ctr"/>
        <c:lblOffset val="100"/>
      </c:catAx>
      <c:valAx>
        <c:axId val="131827968"/>
        <c:scaling>
          <c:orientation val="minMax"/>
        </c:scaling>
        <c:delete val="1"/>
        <c:axPos val="l"/>
        <c:numFmt formatCode="#,##0.00" sourceLinked="1"/>
        <c:majorTickMark val="none"/>
        <c:tickLblPos val="none"/>
        <c:crossAx val="9259686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75449666590334E-2"/>
          <c:y val="0"/>
          <c:w val="0.90090090090090058"/>
          <c:h val="0.782897700328826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</c:f>
              <c:strCache>
                <c:ptCount val="1"/>
                <c:pt idx="0">
                  <c:v>Организация уличного освещения - 380,0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1.7689664964224722E-2"/>
          <c:y val="0.4941472218780138"/>
          <c:w val="0.97087820103568656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655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38"/>
          <c:w val="0.97087820103568623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2350736539477504E-2"/>
          <c:y val="0"/>
          <c:w val="0.95764945088754705"/>
          <c:h val="0.8719800293559896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Лист1!$A$2</c:f>
              <c:strCache>
                <c:ptCount val="1"/>
                <c:pt idx="0">
                  <c:v>Финансирование программы за счёт средств местного бюджета - 1 741,8 тыс.руб.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1731.4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62820911156512715"/>
          <c:w val="0.97087820103568678"/>
          <c:h val="0.3586666787541062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677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55"/>
          <c:w val="0.97087820103568645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347603100789314E-2"/>
          <c:y val="0"/>
          <c:w val="0.90090090090090058"/>
          <c:h val="0.782897700328826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2018 год</c:v>
                </c:pt>
              </c:strCache>
            </c:strRef>
          </c:tx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rgbClr val="FF0000"/>
              </a:solidFill>
            </c:spPr>
          </c:dPt>
          <c:dPt>
            <c:idx val="2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Прозвонка системы пожарной (охранной) сигнализации-30,0 тыс.руб.</c:v>
                </c:pt>
                <c:pt idx="1">
                  <c:v>Обкос территории сельского поселения -5,0 тыс.руб.</c:v>
                </c:pt>
                <c:pt idx="2">
                  <c:v>Опашка территории (обновление минирализированных полос) -10,0 тыс.руб.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53.8</c:v>
                </c:pt>
                <c:pt idx="1">
                  <c:v>15.4</c:v>
                </c:pt>
                <c:pt idx="2">
                  <c:v>30.8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9.1241704560708639E-2"/>
          <c:y val="0.62563106552249614"/>
          <c:w val="0.90095418526411153"/>
          <c:h val="0.37420775847881249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7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77"/>
          <c:w val="0.97087820103568678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2.0995895234294281E-3"/>
          <c:y val="0.12151287232897692"/>
          <c:w val="0.43274995139496797"/>
          <c:h val="0.811347560062936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66FF"/>
              </a:solidFill>
            </c:spPr>
          </c:dPt>
          <c:dPt>
            <c:idx val="5"/>
            <c:spPr>
              <a:solidFill>
                <a:srgbClr val="785BA3"/>
              </a:solidFill>
            </c:spPr>
          </c:dPt>
          <c:dLbls>
            <c:delete val="1"/>
          </c:dLbls>
          <c:cat>
            <c:strRef>
              <c:f>Лист1!$A$2:$A$8</c:f>
              <c:strCache>
                <c:ptCount val="7"/>
                <c:pt idx="0">
                  <c:v>Резерный фонд администрации Новоклязьминского сельского поселения -27,1 тыс.руб.</c:v>
                </c:pt>
                <c:pt idx="1">
                  <c:v>Опубликование сведений и нормативно-правовых актов с редствах массовой информации -5,0 тыс.руб.</c:v>
                </c:pt>
                <c:pt idx="2">
                  <c:v>Организация дополнительного пенсионного обеспечения отдельных категорий граждан - 85,0 тыс.руб.</c:v>
                </c:pt>
                <c:pt idx="3">
                  <c:v>Осуществление деятельности по молодежной политике-0,1тыс.руб.</c:v>
                </c:pt>
                <c:pt idx="4">
                  <c:v>Укрепление материально-технической базы органов местного самоуправления - 10,0 тыс.руб.</c:v>
                </c:pt>
                <c:pt idx="5">
                  <c:v>Исполнение переданных полномочий от Южского муницпального района- 803,3</c:v>
                </c:pt>
                <c:pt idx="6">
                  <c:v>Осуществление первичного воинского учета на территориях, где отсутствуют военные комиссариат-95,5тыс.руб.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11.3</c:v>
                </c:pt>
                <c:pt idx="1">
                  <c:v>2.6</c:v>
                </c:pt>
                <c:pt idx="2" formatCode="0.0">
                  <c:v>22.5</c:v>
                </c:pt>
                <c:pt idx="3" formatCode="0.0">
                  <c:v>5.2</c:v>
                </c:pt>
                <c:pt idx="4">
                  <c:v>39.700000000000003</c:v>
                </c:pt>
                <c:pt idx="5">
                  <c:v>2.6</c:v>
                </c:pt>
                <c:pt idx="6">
                  <c:v>16.100000000000001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2822394751270981"/>
          <c:y val="0"/>
          <c:w val="0.56251678459398058"/>
          <c:h val="0.9683622507343944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557E-2"/>
          <c:y val="0.11469375229670722"/>
          <c:w val="0.60493827160493863"/>
          <c:h val="0.7698584123658910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Развитие культуры в Новоклязьминском сельском поселении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2023год</c:v>
                </c:pt>
                <c:pt idx="1">
                  <c:v>2024год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1741.8</c:v>
                </c:pt>
                <c:pt idx="1">
                  <c:v>628</c:v>
                </c:pt>
                <c:pt idx="2">
                  <c:v>528</c:v>
                </c:pt>
              </c:numCache>
            </c:numRef>
          </c:val>
        </c:ser>
        <c:dLbls>
          <c:showVal val="1"/>
        </c:dLbls>
        <c:axId val="144433920"/>
        <c:axId val="144435456"/>
      </c:barChart>
      <c:catAx>
        <c:axId val="144433920"/>
        <c:scaling>
          <c:orientation val="minMax"/>
        </c:scaling>
        <c:axPos val="b"/>
        <c:majorTickMark val="none"/>
        <c:tickLblPos val="nextTo"/>
        <c:crossAx val="144435456"/>
        <c:crosses val="autoZero"/>
        <c:auto val="1"/>
        <c:lblAlgn val="ctr"/>
        <c:lblOffset val="100"/>
      </c:catAx>
      <c:valAx>
        <c:axId val="144435456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1444339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5329815447412776"/>
          <c:y val="0.12426399832901112"/>
          <c:w val="0.34670184552588212"/>
          <c:h val="0.5813109611202070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83,3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,0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Земельный налог -250тыс.руб.</c:v>
                </c:pt>
                <c:pt idx="1">
                  <c:v>Налог на имущество физических лиц -60тыс.руб.</c:v>
                </c:pt>
                <c:pt idx="2">
                  <c:v>Налог на доходы физических лиц - 100,0тыс.руб.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250</c:v>
                </c:pt>
                <c:pt idx="1">
                  <c:v>60</c:v>
                </c:pt>
                <c:pt idx="2">
                  <c:v>100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567901234568776"/>
          <c:y val="0.11167195246224072"/>
          <c:w val="0.39506172839506576"/>
          <c:h val="0.74877917145183426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 b="0"/>
            </a:pPr>
            <a:r>
              <a:rPr lang="ru-RU" sz="1800" b="0" dirty="0"/>
              <a:t>(тыс.руб.)</a:t>
            </a:r>
          </a:p>
        </c:rich>
      </c:tx>
      <c:layout>
        <c:manualLayout>
          <c:xMode val="edge"/>
          <c:yMode val="edge"/>
          <c:x val="0.82281629726840222"/>
          <c:y val="4.3399643279992399E-2"/>
        </c:manualLayout>
      </c:layout>
    </c:title>
    <c:view3D>
      <c:perspective val="30"/>
    </c:view3D>
    <c:plotArea>
      <c:layout>
        <c:manualLayout>
          <c:layoutTarget val="inner"/>
          <c:xMode val="edge"/>
          <c:yMode val="edge"/>
          <c:x val="1.6975308641975478E-2"/>
          <c:y val="0.17417707394965529"/>
          <c:w val="0.9521604938271605"/>
          <c:h val="0.5608195542339659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3823.8</c:v>
                </c:pt>
                <c:pt idx="1">
                  <c:v>3014.8</c:v>
                </c:pt>
                <c:pt idx="2">
                  <c:v>3014.8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FF00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213.1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2025год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98.6</c:v>
                </c:pt>
                <c:pt idx="1">
                  <c:v>101.9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Межбюджетные трансферты</c:v>
                </c:pt>
              </c:strCache>
            </c:strRef>
          </c:tx>
          <c:dLbls>
            <c:dLbl>
              <c:idx val="0"/>
              <c:layout>
                <c:manualLayout>
                  <c:x val="1.6350739633958798E-2"/>
                  <c:y val="-4.3578279326072757E-2"/>
                </c:manualLayout>
              </c:layout>
              <c:showVal val="1"/>
            </c:dLbl>
            <c:dLbl>
              <c:idx val="1"/>
              <c:layout>
                <c:manualLayout>
                  <c:x val="1.9323601385587676E-2"/>
                  <c:y val="-6.4085704891283485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2025год</c:v>
                </c:pt>
              </c:strCache>
            </c:strRef>
          </c:cat>
          <c:val>
            <c:numRef>
              <c:f>Лист1!$E$2:$E$4</c:f>
              <c:numCache>
                <c:formatCode>#,##0.0</c:formatCode>
                <c:ptCount val="3"/>
                <c:pt idx="0">
                  <c:v>882.8</c:v>
                </c:pt>
                <c:pt idx="1">
                  <c:v>723.5</c:v>
                </c:pt>
                <c:pt idx="2">
                  <c:v>723.5</c:v>
                </c:pt>
              </c:numCache>
            </c:numRef>
          </c:val>
        </c:ser>
        <c:dLbls>
          <c:showVal val="1"/>
        </c:dLbls>
        <c:shape val="cylinder"/>
        <c:axId val="136378240"/>
        <c:axId val="136379776"/>
        <c:axId val="132500096"/>
      </c:bar3DChart>
      <c:catAx>
        <c:axId val="136378240"/>
        <c:scaling>
          <c:orientation val="minMax"/>
        </c:scaling>
        <c:axPos val="b"/>
        <c:majorTickMark val="none"/>
        <c:tickLblPos val="nextTo"/>
        <c:crossAx val="136379776"/>
        <c:crosses val="autoZero"/>
        <c:auto val="1"/>
        <c:lblAlgn val="ctr"/>
        <c:lblOffset val="100"/>
      </c:catAx>
      <c:valAx>
        <c:axId val="136379776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36378240"/>
        <c:crosses val="autoZero"/>
        <c:crossBetween val="between"/>
      </c:valAx>
      <c:serAx>
        <c:axId val="132500096"/>
        <c:scaling>
          <c:orientation val="minMax"/>
        </c:scaling>
        <c:axPos val="b"/>
        <c:tickLblPos val="nextTo"/>
        <c:crossAx val="136379776"/>
        <c:crosses val="autoZero"/>
      </c:serAx>
    </c:plotArea>
    <c:legend>
      <c:legendPos val="t"/>
      <c:layout>
        <c:manualLayout>
          <c:xMode val="edge"/>
          <c:yMode val="edge"/>
          <c:x val="3.4709916577285917E-3"/>
          <c:y val="0"/>
          <c:w val="0.99504257746645697"/>
          <c:h val="7.1148454182152349E-2"/>
        </c:manualLayout>
      </c:layout>
      <c:spPr>
        <a:ln cmpd="sng">
          <a:gradFill>
            <a:gsLst>
              <a:gs pos="0">
                <a:schemeClr val="tx1"/>
              </a:gs>
              <a:gs pos="50000">
                <a:srgbClr val="0F6FC6">
                  <a:tint val="44500"/>
                  <a:satMod val="160000"/>
                </a:srgbClr>
              </a:gs>
              <a:gs pos="100000">
                <a:srgbClr val="0F6FC6">
                  <a:tint val="23500"/>
                  <a:satMod val="160000"/>
                </a:srgbClr>
              </a:gs>
            </a:gsLst>
            <a:lin ang="5400000" scaled="0"/>
          </a:gradFill>
        </a:ln>
      </c:spPr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75"/>
      <c:rotY val="1"/>
      <c:perspective val="30"/>
    </c:view3D>
    <c:plotArea>
      <c:layout>
        <c:manualLayout>
          <c:layoutTarget val="inner"/>
          <c:xMode val="edge"/>
          <c:yMode val="edge"/>
          <c:x val="1.2217685511126448E-4"/>
          <c:y val="0.34156582414567432"/>
          <c:w val="0.79969759246016892"/>
          <c:h val="0.5579951907256102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</c:v>
                </c:pt>
              </c:strCache>
            </c:strRef>
          </c:tx>
          <c:dPt>
            <c:idx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92.2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  <c:separator> </c:separator>
            </c:dLbl>
            <c:dLbl>
              <c:idx val="1"/>
              <c:layout>
                <c:manualLayout>
                  <c:x val="-3.2451830393475878E-2"/>
                  <c:y val="5.06669086871102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1.7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3.8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>
                <c:manualLayout>
                  <c:x val="4.676874757795129E-2"/>
                  <c:y val="2.23007602289229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2.3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Дотация на выравние бюджетной обеспеченности 3823,8,тыс.руб.</c:v>
                </c:pt>
                <c:pt idx="1">
                  <c:v>Субсидии бюджетам сельских поселений-213,1</c:v>
                </c:pt>
                <c:pt idx="2">
                  <c:v>Межбюджетные трансферты - 882,8 тыс.руб.</c:v>
                </c:pt>
                <c:pt idx="3">
                  <c:v>Субвенция на осуществление первичного воинского учёта -98,6 тыс.руб.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3764.2</c:v>
                </c:pt>
                <c:pt idx="1">
                  <c:v>90.3</c:v>
                </c:pt>
                <c:pt idx="2">
                  <c:v>147.5</c:v>
                </c:pt>
                <c:pt idx="3" formatCode="0.0">
                  <c:v>80.2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54214048830300221"/>
          <c:y val="6.3367216195438877E-2"/>
          <c:w val="0.45785951169699834"/>
          <c:h val="0.3215371276480227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5.7620594081581412E-2"/>
          <c:y val="2.8164488169914507E-2"/>
          <c:w val="0.6190933945756838"/>
          <c:h val="0.9309804393079131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(тыс.руб.)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explosion val="32"/>
          <c:dPt>
            <c:idx val="0"/>
            <c:explosion val="1"/>
          </c:dPt>
          <c:dPt>
            <c:idx val="1"/>
            <c:explosion val="17"/>
            <c:spPr>
              <a:solidFill>
                <a:srgbClr val="FF00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explosion val="18"/>
            <c:spPr>
              <a:solidFill>
                <a:srgbClr val="92D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explosion val="18"/>
            <c:spPr>
              <a:solidFill>
                <a:srgbClr val="7030A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explosion val="19"/>
            <c:spPr>
              <a:solidFill>
                <a:schemeClr val="accent4">
                  <a:lumMod val="50000"/>
                </a:schemeClr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explosion val="4"/>
            <c:spPr>
              <a:solidFill>
                <a:srgbClr val="CC33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explosion val="16"/>
            <c:spPr>
              <a:solidFill>
                <a:srgbClr val="FFFF0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Лист1!$A$2:$A$9</c:f>
              <c:strCache>
                <c:ptCount val="8"/>
                <c:pt idx="0">
                  <c:v>Общегосударственные вопросы -2 191,9 тыс.руб.</c:v>
                </c:pt>
                <c:pt idx="1">
                  <c:v>Национальная оборона - 98,6тыс.руб.</c:v>
                </c:pt>
                <c:pt idx="2">
                  <c:v>Национальная безопасность и правоохранительная деятельность 45,0 тыс.руб.</c:v>
                </c:pt>
                <c:pt idx="3">
                  <c:v>Национальная экономика 541,0 тыс.руб.</c:v>
                </c:pt>
                <c:pt idx="4">
                  <c:v>Жилищно-коммунальное хозяйство - 724,8 тыс.руб.</c:v>
                </c:pt>
                <c:pt idx="5">
                  <c:v>Образование -0,1 тыс.руб.</c:v>
                </c:pt>
                <c:pt idx="6">
                  <c:v>Культура и кинематография - 1 741,8 тыс.руб.</c:v>
                </c:pt>
                <c:pt idx="7">
                  <c:v>Социальная политика - 85,0 тыс.руб.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2110</c:v>
                </c:pt>
                <c:pt idx="1">
                  <c:v>95.5</c:v>
                </c:pt>
                <c:pt idx="2">
                  <c:v>90</c:v>
                </c:pt>
                <c:pt idx="3">
                  <c:v>499.1</c:v>
                </c:pt>
                <c:pt idx="4">
                  <c:v>822.2</c:v>
                </c:pt>
                <c:pt idx="5">
                  <c:v>1.9</c:v>
                </c:pt>
                <c:pt idx="6">
                  <c:v>1552.9</c:v>
                </c:pt>
                <c:pt idx="7">
                  <c:v>85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9791948446411669"/>
          <c:y val="0"/>
          <c:w val="0.39282119678235372"/>
          <c:h val="1"/>
        </c:manualLayout>
      </c:layout>
      <c:txPr>
        <a:bodyPr/>
        <a:lstStyle/>
        <a:p>
          <a:pPr rtl="0"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83023148148148163"/>
          <c:y val="1.7359857311996959E-2"/>
        </c:manualLayout>
      </c:layout>
    </c:title>
    <c:plotArea>
      <c:layout>
        <c:manualLayout>
          <c:layoutTarget val="inner"/>
          <c:xMode val="edge"/>
          <c:yMode val="edge"/>
          <c:x val="1.6975308641975474E-2"/>
          <c:y val="6.8400799464714945E-2"/>
          <c:w val="0.63734567901234573"/>
          <c:h val="0.802338204193385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 рамках муниципальных программ Новоклязьминского сельского поселения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3683.4</c:v>
                </c:pt>
                <c:pt idx="1">
                  <c:v>3151.5</c:v>
                </c:pt>
                <c:pt idx="2">
                  <c:v>3051.5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направления расходов</c:v>
                </c:pt>
              </c:strCache>
            </c:strRef>
          </c:tx>
          <c:spPr>
            <a:solidFill>
              <a:srgbClr val="00FF00"/>
            </a:solidFill>
          </c:spPr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1741.8</c:v>
                </c:pt>
                <c:pt idx="1">
                  <c:v>992.4</c:v>
                </c:pt>
                <c:pt idx="2">
                  <c:v>889.4</c:v>
                </c:pt>
              </c:numCache>
            </c:numRef>
          </c:val>
        </c:ser>
        <c:dLbls>
          <c:showVal val="1"/>
        </c:dLbls>
        <c:overlap val="-25"/>
        <c:axId val="143044608"/>
        <c:axId val="143046144"/>
      </c:barChart>
      <c:catAx>
        <c:axId val="143044608"/>
        <c:scaling>
          <c:orientation val="minMax"/>
        </c:scaling>
        <c:axPos val="b"/>
        <c:majorTickMark val="none"/>
        <c:tickLblPos val="nextTo"/>
        <c:crossAx val="143046144"/>
        <c:crosses val="autoZero"/>
        <c:auto val="1"/>
        <c:lblAlgn val="ctr"/>
        <c:lblOffset val="100"/>
      </c:catAx>
      <c:valAx>
        <c:axId val="143046144"/>
        <c:scaling>
          <c:orientation val="minMax"/>
        </c:scaling>
        <c:delete val="1"/>
        <c:axPos val="l"/>
        <c:numFmt formatCode="#,##0.0" sourceLinked="1"/>
        <c:majorTickMark val="none"/>
        <c:tickLblPos val="none"/>
        <c:crossAx val="143044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6347416642364165"/>
          <c:y val="0.11968186352828412"/>
          <c:w val="0.32428623505395576"/>
          <c:h val="0.7993519442242820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6.3828011081948133E-2"/>
          <c:y val="0.10879276772852765"/>
          <c:w val="0.43274995139496791"/>
          <c:h val="0.8113475600629361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spPr>
              <a:solidFill>
                <a:srgbClr val="92D05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FF0000"/>
              </a:solidFill>
            </c:spPr>
          </c:dPt>
          <c:dLbls>
            <c:delete val="1"/>
          </c:dLbls>
          <c:cat>
            <c:strRef>
              <c:f>Лист1!$A$2:$A$6</c:f>
              <c:strCache>
                <c:ptCount val="4"/>
                <c:pt idx="0">
                  <c:v>"Совершенствование институтов местного самоуправления
Новоклязьминского сельского поселения " - 2098,5,0тыс.руб.</c:v>
                </c:pt>
                <c:pt idx="1">
                  <c:v>"Энергоэффективность и энергосбережение в Новоклязьминском сельском поселении " - 380,0  тыс.руб.</c:v>
                </c:pt>
                <c:pt idx="2">
                  <c:v>"Пожарная безопасность Новоклязьминского сельского поселения" - 45,0 тыс.руб.</c:v>
                </c:pt>
                <c:pt idx="3">
                  <c:v>"Развитие культуры на территории Новоклязьминского сельского поселения " -  1 741,8тыс.руб.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2098.5</c:v>
                </c:pt>
                <c:pt idx="1">
                  <c:v>380</c:v>
                </c:pt>
                <c:pt idx="2" formatCode="0.0">
                  <c:v>45</c:v>
                </c:pt>
                <c:pt idx="3" formatCode="0.0">
                  <c:v>1771.8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2742566847410965"/>
          <c:y val="3.1272126372520651E-2"/>
          <c:w val="0.45424041033216078"/>
          <c:h val="0.96872787362748569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5877927530391667E-2"/>
          <c:y val="0"/>
          <c:w val="0.91304833007697961"/>
          <c:h val="0.78892865427705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 2017 год</c:v>
                </c:pt>
              </c:strCache>
            </c:strRef>
          </c:tx>
          <c:dPt>
            <c:idx val="1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Содержание главы сельского поселения - 555,0тыс.руб.</c:v>
                </c:pt>
                <c:pt idx="1">
                  <c:v>Обеспечение деятельности администрации- 1543,5,0тыс.руб.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21.7</c:v>
                </c:pt>
                <c:pt idx="1">
                  <c:v>78.3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2.1317656238916068E-2"/>
          <c:y val="0.58724765136471102"/>
          <c:w val="0.97087820103568645"/>
          <c:h val="0.3996283185014273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9549549549549488E-2"/>
          <c:y val="0"/>
          <c:w val="0.90090090090090058"/>
          <c:h val="0.78289770032882633"/>
        </c:manualLayout>
      </c:layout>
      <c:pie3DChart>
        <c:varyColors val="1"/>
      </c:pie3DChart>
    </c:plotArea>
    <c:legend>
      <c:legendPos val="b"/>
      <c:layout>
        <c:manualLayout>
          <c:xMode val="edge"/>
          <c:yMode val="edge"/>
          <c:x val="2.1317656238916068E-2"/>
          <c:y val="0.49688421608854416"/>
          <c:w val="0.97087820103568601"/>
          <c:h val="0.4899916174122898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90EF51-2033-4F27-BE53-824BD8F6D2B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FB6AD13F-0DF6-4D41-80FB-CACDCB7EDEF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ДОХОДЫ БЮДЖЕТА поступающие в бюджет денежные средства</a:t>
          </a:r>
          <a:endParaRPr lang="ru-RU" dirty="0"/>
        </a:p>
      </dgm:t>
    </dgm:pt>
    <dgm:pt modelId="{DCB5283B-1E55-4095-B42C-5D338AD9AFB5}" type="parTrans" cxnId="{2499DBF1-4A87-4DDE-A61A-E7B43B8FE43F}">
      <dgm:prSet/>
      <dgm:spPr/>
      <dgm:t>
        <a:bodyPr/>
        <a:lstStyle/>
        <a:p>
          <a:endParaRPr lang="ru-RU"/>
        </a:p>
      </dgm:t>
    </dgm:pt>
    <dgm:pt modelId="{C5E03C01-7986-4CD7-BD60-CE845C3D8C94}" type="sibTrans" cxnId="{2499DBF1-4A87-4DDE-A61A-E7B43B8FE43F}">
      <dgm:prSet/>
      <dgm:spPr/>
      <dgm:t>
        <a:bodyPr/>
        <a:lstStyle/>
        <a:p>
          <a:endParaRPr lang="ru-RU" dirty="0"/>
        </a:p>
      </dgm:t>
    </dgm:pt>
    <dgm:pt modelId="{F7267C30-279A-4300-AFCC-9C54AF8ADE87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dirty="0" smtClean="0"/>
            <a:t>РАСХОДЫ БЮДЖЕТА выплачиваемые из бюджета денежные средства</a:t>
          </a:r>
          <a:endParaRPr lang="ru-RU" dirty="0"/>
        </a:p>
      </dgm:t>
    </dgm:pt>
    <dgm:pt modelId="{4FC37803-8822-4233-BDED-DFFD8EF5863D}" type="parTrans" cxnId="{20740A2F-B924-4B4F-91F2-477A528F0149}">
      <dgm:prSet/>
      <dgm:spPr/>
      <dgm:t>
        <a:bodyPr/>
        <a:lstStyle/>
        <a:p>
          <a:endParaRPr lang="ru-RU"/>
        </a:p>
      </dgm:t>
    </dgm:pt>
    <dgm:pt modelId="{C6AED012-ED93-45FB-8D98-A53149E4FD1B}" type="sibTrans" cxnId="{20740A2F-B924-4B4F-91F2-477A528F0149}">
      <dgm:prSet/>
      <dgm:spPr/>
      <dgm:t>
        <a:bodyPr/>
        <a:lstStyle/>
        <a:p>
          <a:endParaRPr lang="ru-RU" dirty="0"/>
        </a:p>
      </dgm:t>
    </dgm:pt>
    <dgm:pt modelId="{AEB812D7-5E5B-4B21-843B-4F39A88B9ACF}">
      <dgm:prSet phldrT="[Текст]"/>
      <dgm:spPr/>
      <dgm:t>
        <a:bodyPr/>
        <a:lstStyle/>
        <a:p>
          <a:r>
            <a:rPr lang="ru-RU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dirty="0"/>
        </a:p>
      </dgm:t>
    </dgm:pt>
    <dgm:pt modelId="{356E3A8B-99E4-42CD-88B7-26744B09689A}" type="parTrans" cxnId="{032C3575-0326-4654-A752-8D451D42239C}">
      <dgm:prSet/>
      <dgm:spPr/>
      <dgm:t>
        <a:bodyPr/>
        <a:lstStyle/>
        <a:p>
          <a:endParaRPr lang="ru-RU"/>
        </a:p>
      </dgm:t>
    </dgm:pt>
    <dgm:pt modelId="{9B6DF568-1E1B-41D6-85E9-5FC1772E348C}" type="sibTrans" cxnId="{032C3575-0326-4654-A752-8D451D42239C}">
      <dgm:prSet/>
      <dgm:spPr/>
      <dgm:t>
        <a:bodyPr/>
        <a:lstStyle/>
        <a:p>
          <a:endParaRPr lang="ru-RU"/>
        </a:p>
      </dgm:t>
    </dgm:pt>
    <dgm:pt modelId="{43138FD3-3271-4ADB-9A33-A9B6F641969D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l"/>
          <a:endParaRPr lang="ru-RU" dirty="0"/>
        </a:p>
      </dgm:t>
    </dgm:pt>
    <dgm:pt modelId="{097F2AF7-B818-4F8F-B4FA-89D40D6183D3}" type="parTrans" cxnId="{68BA55F9-F5C1-4255-8298-FAD658BEC163}">
      <dgm:prSet/>
      <dgm:spPr/>
      <dgm:t>
        <a:bodyPr/>
        <a:lstStyle/>
        <a:p>
          <a:endParaRPr lang="ru-RU"/>
        </a:p>
      </dgm:t>
    </dgm:pt>
    <dgm:pt modelId="{90B85C13-4301-493A-AAFD-DC1A00878354}" type="sibTrans" cxnId="{68BA55F9-F5C1-4255-8298-FAD658BEC163}">
      <dgm:prSet/>
      <dgm:spPr/>
      <dgm:t>
        <a:bodyPr/>
        <a:lstStyle/>
        <a:p>
          <a:endParaRPr lang="ru-RU"/>
        </a:p>
      </dgm:t>
    </dgm:pt>
    <dgm:pt modelId="{60301036-3CED-43A4-9D1F-A4E8F2BB9E7B}" type="pres">
      <dgm:prSet presAssocID="{B390EF51-2033-4F27-BE53-824BD8F6D2B8}" presName="Name0" presStyleCnt="0">
        <dgm:presLayoutVars>
          <dgm:dir/>
          <dgm:resizeHandles val="exact"/>
        </dgm:presLayoutVars>
      </dgm:prSet>
      <dgm:spPr/>
    </dgm:pt>
    <dgm:pt modelId="{8C3B3060-94EA-42ED-A17E-04A2FFCEEAC0}" type="pres">
      <dgm:prSet presAssocID="{B390EF51-2033-4F27-BE53-824BD8F6D2B8}" presName="vNodes" presStyleCnt="0"/>
      <dgm:spPr/>
    </dgm:pt>
    <dgm:pt modelId="{CB841E8E-4976-4DD8-9402-F7E4DAB395EF}" type="pres">
      <dgm:prSet presAssocID="{FB6AD13F-0DF6-4D41-80FB-CACDCB7EDE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57637-AB2A-460A-87C0-26F7E3FA0197}" type="pres">
      <dgm:prSet presAssocID="{C5E03C01-7986-4CD7-BD60-CE845C3D8C94}" presName="spacerT" presStyleCnt="0"/>
      <dgm:spPr/>
    </dgm:pt>
    <dgm:pt modelId="{F07563D8-970C-453B-92CA-504CCEEDA0DE}" type="pres">
      <dgm:prSet presAssocID="{C5E03C01-7986-4CD7-BD60-CE845C3D8C94}" presName="sibTrans" presStyleLbl="sibTrans2D1" presStyleIdx="0" presStyleCnt="2" custScaleX="65425" custScaleY="42317"/>
      <dgm:spPr/>
      <dgm:t>
        <a:bodyPr/>
        <a:lstStyle/>
        <a:p>
          <a:endParaRPr lang="ru-RU"/>
        </a:p>
      </dgm:t>
    </dgm:pt>
    <dgm:pt modelId="{45C26607-24F0-4E46-BBAB-5EF2220BBDCC}" type="pres">
      <dgm:prSet presAssocID="{C5E03C01-7986-4CD7-BD60-CE845C3D8C94}" presName="spacerB" presStyleCnt="0"/>
      <dgm:spPr/>
    </dgm:pt>
    <dgm:pt modelId="{16994547-C433-4098-84AF-40FA8BE6C4CD}" type="pres">
      <dgm:prSet presAssocID="{F7267C30-279A-4300-AFCC-9C54AF8ADE8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F670D-A6B5-4C64-8CB2-17ACE8C495AA}" type="pres">
      <dgm:prSet presAssocID="{B390EF51-2033-4F27-BE53-824BD8F6D2B8}" presName="sibTransLast" presStyleLbl="sibTrans2D1" presStyleIdx="1" presStyleCnt="2" custAng="99628" custScaleX="357062" custScaleY="93648" custLinFactX="-201166" custLinFactNeighborX="-300000" custLinFactNeighborY="8308"/>
      <dgm:spPr/>
      <dgm:t>
        <a:bodyPr/>
        <a:lstStyle/>
        <a:p>
          <a:endParaRPr lang="ru-RU"/>
        </a:p>
      </dgm:t>
    </dgm:pt>
    <dgm:pt modelId="{599FACE5-D730-44D9-BEA2-C0DE3932AC49}" type="pres">
      <dgm:prSet presAssocID="{B390EF51-2033-4F27-BE53-824BD8F6D2B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B066474-52C0-494A-B824-07DBAA14EA12}" type="pres">
      <dgm:prSet presAssocID="{B390EF51-2033-4F27-BE53-824BD8F6D2B8}" presName="lastNode" presStyleLbl="node1" presStyleIdx="2" presStyleCnt="3" custScaleX="76375" custScaleY="74128" custLinFactX="-10343" custLinFactNeighborX="-100000" custLinFactNeighborY="-21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644394-EC79-450D-853C-88E76EFBBAA1}" type="presOf" srcId="{C6AED012-ED93-45FB-8D98-A53149E4FD1B}" destId="{599FACE5-D730-44D9-BEA2-C0DE3932AC49}" srcOrd="1" destOrd="0" presId="urn:microsoft.com/office/officeart/2005/8/layout/equation2"/>
    <dgm:cxn modelId="{671894F2-52CB-43A5-AB54-781FCE1B117A}" type="presOf" srcId="{FB6AD13F-0DF6-4D41-80FB-CACDCB7EDEFF}" destId="{CB841E8E-4976-4DD8-9402-F7E4DAB395EF}" srcOrd="0" destOrd="0" presId="urn:microsoft.com/office/officeart/2005/8/layout/equation2"/>
    <dgm:cxn modelId="{2499DBF1-4A87-4DDE-A61A-E7B43B8FE43F}" srcId="{B390EF51-2033-4F27-BE53-824BD8F6D2B8}" destId="{FB6AD13F-0DF6-4D41-80FB-CACDCB7EDEFF}" srcOrd="0" destOrd="0" parTransId="{DCB5283B-1E55-4095-B42C-5D338AD9AFB5}" sibTransId="{C5E03C01-7986-4CD7-BD60-CE845C3D8C94}"/>
    <dgm:cxn modelId="{20740A2F-B924-4B4F-91F2-477A528F0149}" srcId="{B390EF51-2033-4F27-BE53-824BD8F6D2B8}" destId="{F7267C30-279A-4300-AFCC-9C54AF8ADE87}" srcOrd="1" destOrd="0" parTransId="{4FC37803-8822-4233-BDED-DFFD8EF5863D}" sibTransId="{C6AED012-ED93-45FB-8D98-A53149E4FD1B}"/>
    <dgm:cxn modelId="{D5B47F52-4C65-4835-BB13-B5C421E42F8C}" type="presOf" srcId="{C6AED012-ED93-45FB-8D98-A53149E4FD1B}" destId="{886F670D-A6B5-4C64-8CB2-17ACE8C495AA}" srcOrd="0" destOrd="0" presId="urn:microsoft.com/office/officeart/2005/8/layout/equation2"/>
    <dgm:cxn modelId="{218BD07B-79BB-45C5-86D7-821A648FA975}" type="presOf" srcId="{AEB812D7-5E5B-4B21-843B-4F39A88B9ACF}" destId="{3B066474-52C0-494A-B824-07DBAA14EA12}" srcOrd="0" destOrd="0" presId="urn:microsoft.com/office/officeart/2005/8/layout/equation2"/>
    <dgm:cxn modelId="{7652FF28-2C50-497C-A120-D4444EC4F201}" type="presOf" srcId="{F7267C30-279A-4300-AFCC-9C54AF8ADE87}" destId="{16994547-C433-4098-84AF-40FA8BE6C4CD}" srcOrd="0" destOrd="0" presId="urn:microsoft.com/office/officeart/2005/8/layout/equation2"/>
    <dgm:cxn modelId="{76C817FA-F9C6-4170-BEAD-51B667B2F930}" type="presOf" srcId="{B390EF51-2033-4F27-BE53-824BD8F6D2B8}" destId="{60301036-3CED-43A4-9D1F-A4E8F2BB9E7B}" srcOrd="0" destOrd="0" presId="urn:microsoft.com/office/officeart/2005/8/layout/equation2"/>
    <dgm:cxn modelId="{032C3575-0326-4654-A752-8D451D42239C}" srcId="{B390EF51-2033-4F27-BE53-824BD8F6D2B8}" destId="{AEB812D7-5E5B-4B21-843B-4F39A88B9ACF}" srcOrd="2" destOrd="0" parTransId="{356E3A8B-99E4-42CD-88B7-26744B09689A}" sibTransId="{9B6DF568-1E1B-41D6-85E9-5FC1772E348C}"/>
    <dgm:cxn modelId="{68BA55F9-F5C1-4255-8298-FAD658BEC163}" srcId="{F7267C30-279A-4300-AFCC-9C54AF8ADE87}" destId="{43138FD3-3271-4ADB-9A33-A9B6F641969D}" srcOrd="0" destOrd="0" parTransId="{097F2AF7-B818-4F8F-B4FA-89D40D6183D3}" sibTransId="{90B85C13-4301-493A-AAFD-DC1A00878354}"/>
    <dgm:cxn modelId="{7A9E99B5-FEE4-4B9A-899D-8B5847E326DA}" type="presOf" srcId="{C5E03C01-7986-4CD7-BD60-CE845C3D8C94}" destId="{F07563D8-970C-453B-92CA-504CCEEDA0DE}" srcOrd="0" destOrd="0" presId="urn:microsoft.com/office/officeart/2005/8/layout/equation2"/>
    <dgm:cxn modelId="{B1D609A6-A175-4F21-8288-4FF4812ACB96}" type="presOf" srcId="{43138FD3-3271-4ADB-9A33-A9B6F641969D}" destId="{16994547-C433-4098-84AF-40FA8BE6C4CD}" srcOrd="0" destOrd="1" presId="urn:microsoft.com/office/officeart/2005/8/layout/equation2"/>
    <dgm:cxn modelId="{01693C68-1D94-4B82-8470-F28ABF6244E9}" type="presParOf" srcId="{60301036-3CED-43A4-9D1F-A4E8F2BB9E7B}" destId="{8C3B3060-94EA-42ED-A17E-04A2FFCEEAC0}" srcOrd="0" destOrd="0" presId="urn:microsoft.com/office/officeart/2005/8/layout/equation2"/>
    <dgm:cxn modelId="{EAE42595-4DD5-40A4-805C-B54AA44DC7B2}" type="presParOf" srcId="{8C3B3060-94EA-42ED-A17E-04A2FFCEEAC0}" destId="{CB841E8E-4976-4DD8-9402-F7E4DAB395EF}" srcOrd="0" destOrd="0" presId="urn:microsoft.com/office/officeart/2005/8/layout/equation2"/>
    <dgm:cxn modelId="{348E46E0-7CEE-4E5C-9407-6C43E0731671}" type="presParOf" srcId="{8C3B3060-94EA-42ED-A17E-04A2FFCEEAC0}" destId="{0DD57637-AB2A-460A-87C0-26F7E3FA0197}" srcOrd="1" destOrd="0" presId="urn:microsoft.com/office/officeart/2005/8/layout/equation2"/>
    <dgm:cxn modelId="{AAC80661-C8C1-4492-9826-4E98696EB7B6}" type="presParOf" srcId="{8C3B3060-94EA-42ED-A17E-04A2FFCEEAC0}" destId="{F07563D8-970C-453B-92CA-504CCEEDA0DE}" srcOrd="2" destOrd="0" presId="urn:microsoft.com/office/officeart/2005/8/layout/equation2"/>
    <dgm:cxn modelId="{A0AEEC99-42FD-44DC-8AE9-A9D809876656}" type="presParOf" srcId="{8C3B3060-94EA-42ED-A17E-04A2FFCEEAC0}" destId="{45C26607-24F0-4E46-BBAB-5EF2220BBDCC}" srcOrd="3" destOrd="0" presId="urn:microsoft.com/office/officeart/2005/8/layout/equation2"/>
    <dgm:cxn modelId="{6CDFC893-390B-4971-9E99-A2EC8726B254}" type="presParOf" srcId="{8C3B3060-94EA-42ED-A17E-04A2FFCEEAC0}" destId="{16994547-C433-4098-84AF-40FA8BE6C4CD}" srcOrd="4" destOrd="0" presId="urn:microsoft.com/office/officeart/2005/8/layout/equation2"/>
    <dgm:cxn modelId="{A52C98C3-9540-4C3C-BC9E-24705045FFBA}" type="presParOf" srcId="{60301036-3CED-43A4-9D1F-A4E8F2BB9E7B}" destId="{886F670D-A6B5-4C64-8CB2-17ACE8C495AA}" srcOrd="1" destOrd="0" presId="urn:microsoft.com/office/officeart/2005/8/layout/equation2"/>
    <dgm:cxn modelId="{D49FC1F8-1254-4E97-8589-7209FBCC18D1}" type="presParOf" srcId="{886F670D-A6B5-4C64-8CB2-17ACE8C495AA}" destId="{599FACE5-D730-44D9-BEA2-C0DE3932AC49}" srcOrd="0" destOrd="0" presId="urn:microsoft.com/office/officeart/2005/8/layout/equation2"/>
    <dgm:cxn modelId="{A8FB7283-849B-4652-9898-90CB360DEA89}" type="presParOf" srcId="{60301036-3CED-43A4-9D1F-A4E8F2BB9E7B}" destId="{3B066474-52C0-494A-B824-07DBAA14EA1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841E8E-4976-4DD8-9402-F7E4DAB395EF}">
      <dsp:nvSpPr>
        <dsp:cNvPr id="0" name=""/>
        <dsp:cNvSpPr/>
      </dsp:nvSpPr>
      <dsp:spPr>
        <a:xfrm>
          <a:off x="4052" y="267787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ДОХОДЫ БЮДЖЕТА поступающие в бюджет денежные средства</a:t>
          </a:r>
          <a:endParaRPr lang="ru-RU" sz="1300" kern="1200" dirty="0"/>
        </a:p>
      </dsp:txBody>
      <dsp:txXfrm>
        <a:off x="4052" y="267787"/>
        <a:ext cx="2026840" cy="2026840"/>
      </dsp:txXfrm>
    </dsp:sp>
    <dsp:sp modelId="{F07563D8-970C-453B-92CA-504CCEEDA0DE}">
      <dsp:nvSpPr>
        <dsp:cNvPr id="0" name=""/>
        <dsp:cNvSpPr/>
      </dsp:nvSpPr>
      <dsp:spPr>
        <a:xfrm>
          <a:off x="632914" y="2459207"/>
          <a:ext cx="769115" cy="49746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 dirty="0"/>
        </a:p>
      </dsp:txBody>
      <dsp:txXfrm>
        <a:off x="632914" y="2459207"/>
        <a:ext cx="769115" cy="497464"/>
      </dsp:txXfrm>
    </dsp:sp>
    <dsp:sp modelId="{16994547-C433-4098-84AF-40FA8BE6C4CD}">
      <dsp:nvSpPr>
        <dsp:cNvPr id="0" name=""/>
        <dsp:cNvSpPr/>
      </dsp:nvSpPr>
      <dsp:spPr>
        <a:xfrm>
          <a:off x="4052" y="3121251"/>
          <a:ext cx="2026840" cy="202684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РАСХОДЫ БЮДЖЕТА выплачиваемые из бюджета денежные средства</a:t>
          </a:r>
          <a:endParaRPr lang="ru-RU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kern="1200" dirty="0"/>
        </a:p>
      </dsp:txBody>
      <dsp:txXfrm>
        <a:off x="4052" y="3121251"/>
        <a:ext cx="2026840" cy="2026840"/>
      </dsp:txXfrm>
    </dsp:sp>
    <dsp:sp modelId="{886F670D-A6B5-4C64-8CB2-17ACE8C495AA}">
      <dsp:nvSpPr>
        <dsp:cNvPr id="0" name=""/>
        <dsp:cNvSpPr/>
      </dsp:nvSpPr>
      <dsp:spPr>
        <a:xfrm rot="21600000">
          <a:off x="619460" y="2381335"/>
          <a:ext cx="865081" cy="7060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 rot="21600000">
        <a:off x="619460" y="2381335"/>
        <a:ext cx="865081" cy="706091"/>
      </dsp:txXfrm>
    </dsp:sp>
    <dsp:sp modelId="{3B066474-52C0-494A-B824-07DBAA14EA12}">
      <dsp:nvSpPr>
        <dsp:cNvPr id="0" name=""/>
        <dsp:cNvSpPr/>
      </dsp:nvSpPr>
      <dsp:spPr>
        <a:xfrm>
          <a:off x="2487138" y="1118005"/>
          <a:ext cx="3095998" cy="30049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БЮДЖЕТ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</a:t>
          </a:r>
          <a:endParaRPr lang="ru-RU" sz="1400" kern="1200" dirty="0"/>
        </a:p>
      </dsp:txBody>
      <dsp:txXfrm>
        <a:off x="2487138" y="1118005"/>
        <a:ext cx="3095998" cy="3004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0.36735</cdr:x>
      <cdr:y>0.29031</cdr:y>
    </cdr:from>
    <cdr:to>
      <cdr:x>0.70813</cdr:x>
      <cdr:y>0.39229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844824"/>
          <a:ext cx="1202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2023год</a:t>
          </a:r>
          <a:endParaRPr lang="ru-RU" sz="1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0.36735</cdr:x>
      <cdr:y>0.36963</cdr:y>
    </cdr:from>
    <cdr:to>
      <cdr:x>0.83615</cdr:x>
      <cdr:y>0.51025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78783" y="1345506"/>
          <a:ext cx="1121481" cy="511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/>
            <a:t>2023 </a:t>
          </a:r>
          <a:r>
            <a:rPr lang="ru-RU" sz="1800" dirty="0" smtClean="0"/>
            <a:t>год</a:t>
          </a:r>
          <a:endParaRPr lang="ru-RU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715A1-09B3-4DC1-8335-F443D5A39E95}" type="datetimeFigureOut">
              <a:rPr lang="ru-RU" smtClean="0"/>
              <a:pPr/>
              <a:t>02.12.2022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7236D-02F9-4C67-9972-536C0939C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7236D-02F9-4C67-9972-536C0939C867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32C62-3B22-444B-B6D2-0FA36CA0DB7F}" type="datetimeFigureOut">
              <a:rPr lang="ru-RU" smtClean="0"/>
              <a:pPr/>
              <a:t>02.12.2022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BF8BE9-E096-469D-AEEE-DDE9C4573A10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novokladm@mail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1"/>
            <a:ext cx="8134672" cy="1152127"/>
          </a:xfrm>
        </p:spPr>
        <p:txBody>
          <a:bodyPr anchor="t"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632848" cy="302433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решению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(проекту) Совета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 Южского муниципального района «О бюджете Новоклязьминского сельского поселения 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годов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с.Новоклязьминское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2022 г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428604"/>
          <a:ext cx="8429684" cy="4714907"/>
        </p:xfrm>
        <a:graphic>
          <a:graphicData uri="http://schemas.openxmlformats.org/drawingml/2006/table">
            <a:tbl>
              <a:tblPr/>
              <a:tblGrid>
                <a:gridCol w="2311835"/>
                <a:gridCol w="2968474"/>
                <a:gridCol w="1149111"/>
                <a:gridCol w="1000132"/>
                <a:gridCol w="1000132"/>
              </a:tblGrid>
              <a:tr h="65394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000 2 00 00000 00 0000 000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БЕЗВОЗМЕЗДНЫЕ ПОСТУПЛЕНИЯ 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5 018 188,61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3 840 198,15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3 738 298,15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8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latin typeface="Times New Roman"/>
                        </a:rPr>
                        <a:t>000 2 02 00000 00 0000 000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5 018 188,61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3 840 198,15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3 738 298,15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4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latin typeface="Times New Roman"/>
                        </a:rPr>
                        <a:t>000 2 02 10000 00 0000 150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3 823 757,71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014 300,00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3 014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800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8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000 2 02 20000 00 0000 150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213 084,00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latin typeface="Times New Roman"/>
                        </a:rPr>
                        <a:t>0,00</a:t>
                      </a: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latin typeface="Times New Roman"/>
                        </a:rPr>
                        <a:t>0,00</a:t>
                      </a: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8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000 2 02 03000 00 0000 150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Субвенции бюджетам бюджетной системы Российской Федерации 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98 600,00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101 900,00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8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latin typeface="Times New Roman"/>
                        </a:rPr>
                        <a:t>000 2 02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04000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00 0000 150</a:t>
                      </a: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 smtClean="0">
                          <a:latin typeface="Times New Roman"/>
                        </a:rPr>
                        <a:t>Иные межбюджетные трансферты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882 746,90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723</a:t>
                      </a:r>
                      <a:r>
                        <a:rPr lang="ru-RU" sz="1400" b="0" i="0" u="none" strike="noStrike" baseline="0" dirty="0" smtClean="0">
                          <a:latin typeface="Times New Roman"/>
                        </a:rPr>
                        <a:t> 498,15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723 498,15</a:t>
                      </a:r>
                      <a:endParaRPr lang="ru-RU" sz="1400" b="0" i="0" u="none" strike="noStrike" dirty="0" smtClean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5143512"/>
          <a:ext cx="8429685" cy="775551"/>
        </p:xfrm>
        <a:graphic>
          <a:graphicData uri="http://schemas.openxmlformats.org/drawingml/2006/table">
            <a:tbl>
              <a:tblPr/>
              <a:tblGrid>
                <a:gridCol w="5286412"/>
                <a:gridCol w="1143008"/>
                <a:gridCol w="1000132"/>
                <a:gridCol w="1000133"/>
              </a:tblGrid>
              <a:tr h="7755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latin typeface="Times New Roman"/>
                        </a:rPr>
                        <a:t>ВСЕГО ДОХОДОВ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5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428 188,61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4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250 198,15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4 148 298,15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1481" marR="1481" marT="1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налоговых и неналоговых доходов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t">
            <a:normAutofit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налоговых доходов на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и динамика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годах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3049"/>
          <a:ext cx="8543956" cy="4954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безвозмездных поступлений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429684" cy="48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 основным направлениям на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91440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Новоклязьминского сельского поселения на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2023– 2025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 – программный бюджет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 Новоклязьминского сельского поселения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2023-2025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годы сформирован в программной структуре расходов на основе 4-х муниципальных программ Новоклязьминского сельского поселения.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Новоклязьминского сельского поселения – это комплекс мероприятий, увязанных по ресурсам, срокам и исполнителям, направленных на достижение целей социального и экономического развития Новоклязьминского сельского поселения в определенной сфере.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Муниципальная программа имеет цель, мероприятия и показатели эффективности, направленные на достижение заданного результата. При этом значение каждого показателя является индикатором по конкретному направлению деятельности и сигнализирует о плохом или хорошем результате, необходимости принятия новых решений.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785818"/>
          </a:xfrm>
        </p:spPr>
        <p:txBody>
          <a:bodyPr anchor="t">
            <a:normAutofit/>
          </a:bodyPr>
          <a:lstStyle/>
          <a:p>
            <a:pPr algn="ctr"/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Распределение бюджетных ассигнований  бюджета Новоклязьминского сельского поселения</a:t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разделам и </a:t>
            </a:r>
            <a:r>
              <a:rPr lang="ru-RU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подразделам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классификации расходов бюджетов на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плановый период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00034" y="1059880"/>
          <a:ext cx="7917556" cy="5583830"/>
        </p:xfrm>
        <a:graphic>
          <a:graphicData uri="http://schemas.openxmlformats.org/drawingml/2006/table">
            <a:tbl>
              <a:tblPr/>
              <a:tblGrid>
                <a:gridCol w="571504"/>
                <a:gridCol w="5000660"/>
                <a:gridCol w="702318"/>
                <a:gridCol w="785818"/>
                <a:gridCol w="857256"/>
              </a:tblGrid>
              <a:tr h="531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Раздел, подраздел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Сумма, руб.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4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2023год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0100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191 873,38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2 179 124,96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2 178 514,96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0102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555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7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0104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1 543 500,00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1543 500,00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1 543 500,00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9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0106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49 374,96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49 374,96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49 374,96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0111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27 100,00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21 250,00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20 640,00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0113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16 898,42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</a:p>
                  </a:txBody>
                  <a:tcPr marL="1909" marR="1909" marT="19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98 600,00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101 900,00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0203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Мобилизационная и вневойсковая подготовка</a:t>
                      </a:r>
                    </a:p>
                  </a:txBody>
                  <a:tcPr marL="1909" marR="1909" marT="19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600,00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900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4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0300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9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0310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</a:p>
                  </a:txBody>
                  <a:tcPr marL="1909" marR="1909" marT="19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45 000,00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2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0400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0409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541 024,34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5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724 824,14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562 473,81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562 473,81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0502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257 350,33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0503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467 473,81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462 473,81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462 473,81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0700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67,75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420,09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870,13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04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0707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Молодежная политика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67,75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1 420,09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870,13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8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1 741 799,00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628 000,00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528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0801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1 741 799,00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628 000,00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528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2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85 000,00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6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ВСЕГО:</a:t>
                      </a: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5 428 188,61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4 143 943,20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3 940 883,24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909" marR="1909" marT="190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Перечень муниципальных программ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Новоклязьминского сельского поселения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	</a:t>
            </a:r>
            <a:r>
              <a:rPr lang="ru-RU" sz="2900" dirty="0" smtClean="0"/>
              <a:t>1. </a:t>
            </a:r>
            <a:r>
              <a:rPr lang="ru-RU" dirty="0" smtClean="0"/>
              <a:t>Муниципальная программа Новоклязьминского сельского поселения «Совершенствование институтов местного самоуправления</a:t>
            </a:r>
          </a:p>
          <a:p>
            <a:r>
              <a:rPr lang="ru-RU" dirty="0" smtClean="0"/>
              <a:t>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2. Муниципальная программа Новоклязьминского сельского поселения «Энергоэффективность и энергосбережение в Новоклязьминском сельском поселении ».</a:t>
            </a:r>
          </a:p>
          <a:p>
            <a:pPr>
              <a:buNone/>
            </a:pPr>
            <a:r>
              <a:rPr lang="ru-RU" dirty="0" smtClean="0"/>
              <a:t>		3. Муниципальная программа Новоклязьминского сельского поселения «Пожарная безопасность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4. Муниципальная программа Новоклязьминского сельского поселения «Развитие культуры на территории Новоклязьминского сельского поселения ».</a:t>
            </a:r>
          </a:p>
          <a:p>
            <a:pPr>
              <a:buNone/>
            </a:pPr>
            <a:r>
              <a:rPr lang="ru-RU" dirty="0" smtClean="0"/>
              <a:t>		5. Муниципальная программа Новоклязьминского сельского поселения «Военно-патриотическое воспитание несовершеннолетних и молодежи Новоклязьминского сельского поселения».</a:t>
            </a:r>
          </a:p>
          <a:p>
            <a:pPr>
              <a:buNone/>
            </a:pPr>
            <a:r>
              <a:rPr lang="ru-RU" dirty="0" smtClean="0"/>
              <a:t>	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4482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ЧТО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ТАКОЕ «БЮДЖЕТ ДЛЯ ГРАЖДАН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– аналитический документ, разрабатываемый в целях предоставления гражданам актуальной информации 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проекте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формате, доступном для широкого круга пользователей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В представленной информации отражены положения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проекта бюджета Новоклязьминского сельского поселения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на предстоящие три года: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2023 год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2024-2025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годы.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Бюджет для граждан» нацелен на получение обратной связи от граждан, которым интересны современные проблемы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муниципальных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финансов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Новоклязьминском сельском поселении.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27984" y="4667250"/>
            <a:ext cx="3810000" cy="21907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в рамках муниципальных программ Новоклязьминского сельского поселения на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2023год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329642" cy="4467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86808" cy="928694"/>
          </a:xfrm>
        </p:spPr>
        <p:txBody>
          <a:bodyPr anchor="t">
            <a:no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00240"/>
          <a:ext cx="4857784" cy="357181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428760"/>
                <a:gridCol w="3429024"/>
              </a:tblGrid>
              <a:tr h="794243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 Развитие муниципальной службы в</a:t>
                      </a:r>
                      <a:r>
                        <a:rPr kumimoji="0" lang="ru-RU" sz="12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Новоклязьминского сельском поселении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2040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     Создание оптимальных условий для развития,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совершенствования и повышения эффективности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 органов местного самоуправления.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   Обеспечение реализации органами местного самоуправления  государственных полномочий, установленных действующим законодательством.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571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 -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2 098,5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2 098,5 тыс.рублей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098,5 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436096" y="1857364"/>
          <a:ext cx="3136432" cy="4497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0800000" flipV="1">
            <a:off x="6357950" y="2992302"/>
            <a:ext cx="1071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2023</a:t>
            </a:r>
            <a:endParaRPr lang="ru-RU" dirty="0" smtClean="0"/>
          </a:p>
          <a:p>
            <a:r>
              <a:rPr lang="ru-RU" dirty="0" smtClean="0"/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41577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52071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муниципальных служащих, прошедших профессиональную переподготовку / повышение квалификации.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аттестованных муниципальных служащих от общего количества муниципальных служащих подлежащих аттестации.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проведенных семинаров, совещаний по вопросам муниципальной службы.</a:t>
                      </a:r>
                    </a:p>
                  </a:txBody>
                  <a:tcPr/>
                </a:tc>
              </a:tr>
              <a:tr h="235940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- Создание оптимальных условий работы органов местного самоуправления.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комфортных условий работы муниципальных служащих для качественного выполнения ими порученных задач.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доверия граждан органам местного самоуправления.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Энергоэффективность и энергосбережение в Новоклязьминском сельском поселении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71472" y="2071678"/>
          <a:ext cx="4357718" cy="385765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0519"/>
                <a:gridCol w="3007199"/>
              </a:tblGrid>
              <a:tr h="1010101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Энергоэффективность и энергосбережение в Новоклязьминском сельском поселении </a:t>
                      </a:r>
                      <a:endParaRPr lang="ru-RU" sz="12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0796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использования потребителями топливно-энергетических ресурсов за счет их рационального использования и сокращения потерь энергетических ресурсов путем реализации энергосберегающих мероприятий. 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3958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380,0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380,0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2025 -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380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143504" y="1714488"/>
          <a:ext cx="3500462" cy="46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347600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734899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Обеспеченность населения наружным освещением.</a:t>
                      </a: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Создание условий, способствующих комфортной жизнедеятельности населения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Обеспечения должного уровня уличного освещения населённых пунктов.</a:t>
                      </a:r>
                    </a:p>
                    <a:p>
                      <a:pPr marL="342900" indent="-342900">
                        <a:buNone/>
                      </a:pPr>
                      <a:endParaRPr kumimoji="0"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«Развитие культуры на территории  Новоклязьминского»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95536" y="1916832"/>
          <a:ext cx="5105158" cy="355336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99447"/>
                <a:gridCol w="3405711"/>
              </a:tblGrid>
              <a:tr h="94645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культурного досуга населения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865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организации досуга и обеспечения жителей поселения услугами организаций культуры </a:t>
                      </a:r>
                    </a:p>
                  </a:txBody>
                  <a:tcPr/>
                </a:tc>
              </a:tr>
              <a:tr h="13982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 - 1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741,8тыс.рублей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–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528,0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тыс.рублей.;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715008" y="1928802"/>
          <a:ext cx="2928958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43608" y="836713"/>
          <a:ext cx="7272808" cy="568863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2947527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клубных формирований.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в клубных формированиях.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значимых культурно - </a:t>
                      </a:r>
                      <a:r>
                        <a:rPr lang="ru-RU" sz="14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досуговых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мероприятий разных уровней.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посетителей платных культурно – массовых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выездных и выходных мероприятий.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конкурсов и фестивалей разного уровня.</a:t>
                      </a:r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11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- Обеспечение доступа населения к культурным ценностям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Рост качества услуг в сфере культуры.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Оживление театральной и концертной жизни Новоклязьминского сельского поселения.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- Увеличение доли одаренных детей, реализующих себя в творчестве.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- Рост числа участников и посетителей фестивалей, конкурсов, культурных проектов, социально значимых мероприятий.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70416"/>
          </a:xfrm>
        </p:spPr>
        <p:txBody>
          <a:bodyPr anchor="t">
            <a:norm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Муниципальная программа Новоклязьминского сельского поселения «Пожарная безопасность на территории Новоклязьминского сельского поселения »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500034" y="2071677"/>
          <a:ext cx="5000660" cy="3157722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57322"/>
                <a:gridCol w="3643338"/>
              </a:tblGrid>
              <a:tr h="627882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подпрограмм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kumimoji="0"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населения от чрезвычайных ситуаций и стихийных бедствий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</a:tr>
              <a:tr h="17295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Цель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Создание необходимых условий для обеспечения пожарной безопасности в Новоклязьминском сельском поселении;</a:t>
                      </a:r>
                    </a:p>
                    <a:p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О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существление мероприятий по защите населения и территории Новоклязьминского сельского поселения от чрезвычайных ситуаций природного и техногенного характера</a:t>
                      </a:r>
                    </a:p>
                  </a:txBody>
                  <a:tcPr/>
                </a:tc>
              </a:tr>
              <a:tr h="6317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 ресурсного обеспечения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од —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—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тыс.руб.;</a:t>
                      </a:r>
                    </a:p>
                    <a:p>
                      <a:pPr marL="0" algn="l" rtl="0" eaLnBrk="1" latinLnBrk="0" hangingPunct="1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—45,0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тыс.руб.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5572132" y="1214422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2276872"/>
            <a:ext cx="1039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2023 </a:t>
            </a:r>
            <a:r>
              <a:rPr lang="ru-RU" dirty="0" smtClean="0"/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000100" y="785794"/>
          <a:ext cx="7272808" cy="328614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482428"/>
                <a:gridCol w="4790380"/>
              </a:tblGrid>
              <a:tr h="125984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Целевые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индикаторы (показатели) программы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endParaRPr lang="ru-RU" sz="8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первичных мер пожарной безопасности на территории Новоклязьминского сельского поселения.</a:t>
                      </a:r>
                    </a:p>
                  </a:txBody>
                  <a:tcPr/>
                </a:tc>
              </a:tr>
              <a:tr h="202630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Ожидаемые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результаты реализации программы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Повышение уровня общественной безопасности.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- Уменьшение количества пожаров и смягчение возможных последствий, а также повышение безопасности населения и защищенности объектов инфраструктуры от пожаров.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8748464" y="4725144"/>
          <a:ext cx="216024" cy="162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04248" y="170080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 anchor="t"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непрограммных направлений расходов на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579296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6347048" cy="54158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372200" y="476672"/>
            <a:ext cx="221399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1600" dirty="0"/>
              <a:t>Если расходы бюджета превышают доходы, то бюджет формируется с дефицитом. </a:t>
            </a:r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Превышение </a:t>
            </a:r>
            <a:r>
              <a:rPr lang="ru-RU" sz="1600" dirty="0"/>
              <a:t>доходов над расходами образует профицит бюджета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Сбалансированность бюджета по доходам и расходам – основополагающее требование, предъявляемое к органам, составляющим и утверждающим бюджет.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332656"/>
            <a:ext cx="45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БЮДЖЕТ?</a:t>
            </a:r>
            <a:endParaRPr lang="ru-RU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429684" cy="467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социально-значимых проектах, предусмотренных к финансированию на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муниципального долга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на плановый период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годов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852934"/>
          <a:ext cx="8219256" cy="208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75935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8876"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Муниципальный долг Новоклязьминского сельского поселения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628800"/>
            <a:ext cx="828680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Материалы подготовлены Администрацией Новоклязьминского сельского поселения</a:t>
            </a:r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Контактная информация:</a:t>
            </a:r>
          </a:p>
          <a:p>
            <a:endParaRPr lang="ru-RU" dirty="0" smtClean="0"/>
          </a:p>
          <a:p>
            <a:r>
              <a:rPr lang="ru-RU" dirty="0" smtClean="0"/>
              <a:t>Адрес: Ивановская область, Южский район, с.Новоклязьминское,  ул. Старая, д.2,2</a:t>
            </a:r>
          </a:p>
          <a:p>
            <a:endParaRPr lang="ru-RU" dirty="0" smtClean="0"/>
          </a:p>
          <a:p>
            <a:r>
              <a:rPr lang="ru-RU" dirty="0" smtClean="0"/>
              <a:t>Тел.: (49347) 27-335.</a:t>
            </a:r>
          </a:p>
          <a:p>
            <a:endParaRPr lang="ru-RU" dirty="0" smtClean="0"/>
          </a:p>
          <a:p>
            <a:r>
              <a:rPr lang="ru-RU" dirty="0" smtClean="0"/>
              <a:t>Е-</a:t>
            </a:r>
            <a:r>
              <a:rPr lang="en-US" dirty="0" smtClean="0"/>
              <a:t>mail</a:t>
            </a:r>
            <a:r>
              <a:rPr lang="ru-RU" dirty="0" smtClean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novokladm@mail.ru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Официальный сайт:   </a:t>
            </a:r>
            <a:r>
              <a:rPr lang="ru-RU" dirty="0" err="1" smtClean="0"/>
              <a:t>новоклязьминское.рф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 anchor="t">
            <a:normAutofit/>
          </a:bodyPr>
          <a:lstStyle/>
          <a:p>
            <a:r>
              <a:rPr lang="ru-RU" sz="4000" b="1" dirty="0" smtClean="0"/>
              <a:t>Какие этапы проходит бюджет? </a:t>
            </a: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980728"/>
          <a:ext cx="842493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6398368"/>
              </a:tblGrid>
              <a:tr h="1661276">
                <a:tc>
                  <a:txBody>
                    <a:bodyPr/>
                    <a:lstStyle/>
                    <a:p>
                      <a:endParaRPr kumimoji="0" lang="ru-RU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СОСТАВЛЕНИЕ ПРОЕКТА БЮДЖЕТА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 по составлению проекта бюджета начинается за 9 месяцев до начала очередного финансового года. Постановлением Администрации Новоклязьминского сельского поселения от 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.201</a:t>
                      </a:r>
                      <a:r>
                        <a:rPr kumimoji="0" lang="en-US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</a:t>
                      </a:r>
                      <a:r>
                        <a:rPr kumimoji="0" lang="ru-RU" sz="16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года  №11-п  утвержден Порядок составления проекта бюджета Новоклязьминского сельского поселения на очередной финансовый год и плановый период. Непосредственное составление бюджета осуществляет Администрация Новоклязьминского сельского поселения. </a:t>
                      </a:r>
                      <a:endParaRPr lang="ru-RU" sz="16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1859637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одобряется Администрацией Новоклязьминского сельского поселения и вносится в Совет Новоклязьминского сельского поселения не позднее 15 ноября текущего финансового года. </a:t>
                      </a:r>
                    </a:p>
                    <a:p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целях информирования граждан и выявления общественного мнения в сфере бюджетных правоотношений проекту бюджета проводятся публичные слушания. Для этого проект бюджета размещается на официальном сайте Администрации Новоклязьминского сельского поселения в сети «Интернет». Совет Новоклязьминского сельского поселения рассматривает проект о бюджете в двух чтениях. 	</a:t>
                      </a:r>
                    </a:p>
                  </a:txBody>
                  <a:tcPr/>
                </a:tc>
              </a:tr>
              <a:tr h="1190168"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УТВЕРЖДЕНИЕ ПРОЕКТА БЮДЖЕТА 	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/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 бюджета  утверждается Советом Новоклязьминского сельского поселения в форме решения Совета Новоклязьминского сельского поселения 	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Новоклязьминского сельского поселения на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на период до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 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Обеспечение долгосрочной сбалансированности и устойчивости бюджетной системы.</a:t>
            </a:r>
          </a:p>
          <a:p>
            <a:r>
              <a:rPr lang="ru-RU" sz="2000" dirty="0" smtClean="0"/>
              <a:t>Увеличение доходной базы поселения.</a:t>
            </a:r>
          </a:p>
          <a:p>
            <a:r>
              <a:rPr lang="ru-RU" sz="2000" dirty="0" smtClean="0"/>
              <a:t>Муниципальная поддержка инвестиционной деятельности.</a:t>
            </a:r>
          </a:p>
          <a:p>
            <a:r>
              <a:rPr lang="ru-RU" sz="2000" dirty="0" smtClean="0"/>
              <a:t>Обеспечение потребностей граждан в муниципальных услугах, повышение их доступности и качества.</a:t>
            </a:r>
          </a:p>
          <a:p>
            <a:r>
              <a:rPr lang="ru-RU" sz="2000" dirty="0" smtClean="0"/>
              <a:t>Реализация долгосрочных приоритетов и целей социально-экономического развития Новоклязьминского сельского поселения.</a:t>
            </a:r>
          </a:p>
          <a:p>
            <a:r>
              <a:rPr lang="ru-RU" sz="2000" dirty="0" smtClean="0"/>
              <a:t>Повышение эффективности бюджетных расходов.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Прогноз социально-экономического развития – это научно обоснованная гипотеза о вероятном будущем состоянии экономической системы и экономических объектов и характеризующие это состояние показатели.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	Разработку, составление прогнозов называют прогнозированием.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параметры прогноза социально-экономического развития Новоклязьминского сельского поселения</a:t>
            </a:r>
            <a:endParaRPr lang="ru-RU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19256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Объём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продукции сельского хозяйства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(млн.руб.)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18,0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малых и средних предприятий (ед.)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постоянного населения (чел.)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 заработная плата (тыс.руб.)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ctr"/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Прогноз основных характеристик бюджета 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Новоклязьминского сельского поселения</a:t>
            </a:r>
            <a:br>
              <a:rPr lang="ru-RU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(тыс.руб.)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5598"/>
          <a:ext cx="8219256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463"/>
                <a:gridCol w="1506135"/>
                <a:gridCol w="1430829"/>
                <a:gridCol w="1430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всего,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5 428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4 250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148,3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410,0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410,0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5 018,2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840,2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738,3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29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5 428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4 250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,2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latin typeface="Times New Roman"/>
                        </a:rPr>
                        <a:t>4 </a:t>
                      </a:r>
                      <a:r>
                        <a:rPr lang="ru-RU" sz="1600" b="1" i="0" u="none" strike="noStrike" dirty="0" smtClean="0">
                          <a:latin typeface="Times New Roman"/>
                        </a:rPr>
                        <a:t>148,3</a:t>
                      </a:r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30515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(-), профицит (+)</a:t>
                      </a: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428606"/>
          <a:ext cx="8286809" cy="4226641"/>
        </p:xfrm>
        <a:graphic>
          <a:graphicData uri="http://schemas.openxmlformats.org/drawingml/2006/table">
            <a:tbl>
              <a:tblPr/>
              <a:tblGrid>
                <a:gridCol w="1857388"/>
                <a:gridCol w="2857520"/>
                <a:gridCol w="1216277"/>
                <a:gridCol w="1184555"/>
                <a:gridCol w="1171069"/>
              </a:tblGrid>
              <a:tr h="75917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Доходы бюджета Новоклязьминского сельского поселения по кодам классификации доходов 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бюджетов                            </a:t>
                      </a: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на 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2023год </a:t>
                      </a: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и плановый период 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2024 </a:t>
                      </a: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и </a:t>
                      </a:r>
                      <a:r>
                        <a:rPr lang="ru-RU" sz="12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2025 </a:t>
                      </a:r>
                      <a:r>
                        <a:rPr lang="ru-RU" sz="1200" b="1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годов </a:t>
                      </a:r>
                      <a:endParaRPr lang="ru-RU" sz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8831" marR="883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55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i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 </a:t>
                      </a:r>
                      <a:endParaRPr lang="ru-RU" sz="10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8831" marR="883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831" marR="88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8831" marR="8831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5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Код классификации доходов бюджетов Российской Федерации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Сумма,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2023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2024  </a:t>
                      </a:r>
                      <a:r>
                        <a:rPr lang="ru-RU" sz="1200" b="0" i="0" u="none" strike="noStrike" dirty="0"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/>
                        </a:rPr>
                        <a:t>2025 </a:t>
                      </a:r>
                      <a:r>
                        <a:rPr lang="ru-RU" sz="1200" b="0" i="0" u="none" strike="noStrike" dirty="0" smtClean="0">
                          <a:latin typeface="Times New Roman"/>
                        </a:rPr>
                        <a:t>год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000 1 00 00000 00 0000 000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atin typeface="Times New Roman"/>
                        </a:rPr>
                        <a:t>НАЛОГОВЫЕ И НЕНАЛОГОВЫЕ ДОХОДЫ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410</a:t>
                      </a:r>
                      <a:r>
                        <a:rPr lang="ru-RU" sz="1400" b="1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baseline="0" dirty="0" smtClean="0">
                          <a:latin typeface="Times New Roman"/>
                        </a:rPr>
                        <a:t>000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,00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410 </a:t>
                      </a:r>
                      <a:r>
                        <a:rPr lang="ru-RU" sz="1400" b="1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410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000,00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000 1 01 00000 00 0000 000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latin typeface="Times New Roman"/>
                        </a:rPr>
                        <a:t>НАЛОГИ НА ПРИБЫЛЬ, ДОХОДЫ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100 </a:t>
                      </a:r>
                      <a:r>
                        <a:rPr lang="ru-RU" sz="1400" b="1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100 </a:t>
                      </a:r>
                      <a:r>
                        <a:rPr lang="ru-RU" sz="1400" b="1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100 </a:t>
                      </a:r>
                      <a:r>
                        <a:rPr lang="ru-RU" sz="1400" b="1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/>
                        </a:rPr>
                        <a:t>000 1 01 02000 01 0000 110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Налог на доходы физических лиц                                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100 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100 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100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/>
                        </a:rPr>
                        <a:t>000 1 06 00000 00 0000 000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1" i="0" u="none" strike="noStrike" dirty="0">
                          <a:latin typeface="Times New Roman"/>
                        </a:rPr>
                        <a:t>НАЛОГИ НА ИМУЩЕСТВО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310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000,00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310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000,00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/>
                        </a:rPr>
                        <a:t>310</a:t>
                      </a:r>
                      <a:r>
                        <a:rPr lang="ru-RU" sz="1400" b="1" i="0" u="none" strike="noStrike" baseline="0" dirty="0" smtClean="0">
                          <a:latin typeface="Times New Roman"/>
                        </a:rPr>
                        <a:t> </a:t>
                      </a:r>
                      <a:r>
                        <a:rPr lang="ru-RU" sz="1400" b="1" i="0" u="none" strike="noStrike" dirty="0" smtClean="0">
                          <a:latin typeface="Times New Roman"/>
                        </a:rPr>
                        <a:t>000,00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/>
                        </a:rPr>
                        <a:t>000 1 06 01000 00 0000 110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60 </a:t>
                      </a:r>
                      <a:r>
                        <a:rPr lang="ru-RU" sz="1400" b="0" i="0" u="none" strike="noStrike" dirty="0" smtClean="0">
                          <a:latin typeface="Times New Roman"/>
                        </a:rPr>
                        <a:t>000,00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60 000,00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60 000,00</a:t>
                      </a:r>
                      <a:endParaRPr lang="ru-RU" sz="14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74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/>
                        </a:rPr>
                        <a:t>000 1 06 06000 00 0000 110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250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250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/>
                        </a:rPr>
                        <a:t>250 </a:t>
                      </a:r>
                      <a:r>
                        <a:rPr lang="ru-RU" sz="1400" b="0" i="0" u="none" strike="noStrike" dirty="0">
                          <a:latin typeface="Times New Roman"/>
                        </a:rPr>
                        <a:t>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2131</TotalTime>
  <Words>1809</Words>
  <Application>Microsoft Office PowerPoint</Application>
  <PresentationFormat>Экран (4:3)</PresentationFormat>
  <Paragraphs>432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Поток</vt:lpstr>
      <vt:lpstr> БЮДЖЕТ ДЛЯ ГРАЖДАН</vt:lpstr>
      <vt:lpstr>                      ЧТО ТАКОЕ «БЮДЖЕТ ДЛЯ ГРАЖДАН»   «Бюджет для граждан» – аналитический документ, разрабатываемый в целях предоставления гражданам актуальной информации о проекте бюджета Новоклязьминского сельского поселения в формате, доступном для широкого круга пользователей.   В представленной информации отражены положения проекта бюджета Новоклязьминского сельского поселения на предстоящие три года: 2023 год и 2024-2025 годы.   «Бюджет для граждан» нацелен на получение обратной связи от граждан, которым интересны современные проблемы муниципальных финансов в Новоклязьминском сельском поселении.</vt:lpstr>
      <vt:lpstr>Слайд 3</vt:lpstr>
      <vt:lpstr>Какие этапы проходит бюджет? </vt:lpstr>
      <vt:lpstr>Основные направления бюджетной и налоговой политики Новоклязьминского сельского поселения на 2024 год  и на период до 2025 года </vt:lpstr>
      <vt:lpstr>Прогноз социально-экономического развития Новоклязьминского сельского поселения</vt:lpstr>
      <vt:lpstr>Основные параметры прогноза социально-экономического развития Новоклязьминского сельского поселения</vt:lpstr>
      <vt:lpstr>Прогноз основных характеристик бюджета  Новоклязьминского сельского поселения                                                                                                                              (тыс.руб.)</vt:lpstr>
      <vt:lpstr>Слайд 9</vt:lpstr>
      <vt:lpstr>Слайд 10</vt:lpstr>
      <vt:lpstr>Структура и динамика налоговых и неналоговых доходов  в 2023 – 2025 годах</vt:lpstr>
      <vt:lpstr>Структура налоговых доходов на 2023 год</vt:lpstr>
      <vt:lpstr>Структура и динамика безвозмездных поступлений  в 2023 - 2025 годах</vt:lpstr>
      <vt:lpstr>Структура безвозмездных поступлений  на 2023 год</vt:lpstr>
      <vt:lpstr>Структура расходов бюджета по основным направлениям на 2023 год</vt:lpstr>
      <vt:lpstr>Бюджет Новоклязьминского сельского поселения на 2023– 2025 годы – программный бюджет</vt:lpstr>
      <vt:lpstr>Структура расходов бюджета  Новоклязьминского сельского поселения</vt:lpstr>
      <vt:lpstr>Распределение бюджетных ассигнований  бюджета Новоклязьминского сельского поселения по разделам и подразделам классификации расходов бюджетов на 2023 год  и на плановый период 2024 и 2025 годов</vt:lpstr>
      <vt:lpstr>Перечень муниципальных программ  Новоклязьминского сельского поселения</vt:lpstr>
      <vt:lpstr>Структура расходов в рамках муниципальных программ Новоклязьминского сельского поселения на 2023год </vt:lpstr>
      <vt:lpstr>Муниципальная программа Новоклязьминского сельского поселения «Совершенствование институтов местного самоуправления Новоклязьминского сельского поселения »</vt:lpstr>
      <vt:lpstr>  </vt:lpstr>
      <vt:lpstr>Муниципальная программа Новоклязьминского сельского поселения «Энергоэффективность и энергосбережение в Новоклязьминском сельском поселении»</vt:lpstr>
      <vt:lpstr>  </vt:lpstr>
      <vt:lpstr>Муниципальная программа Новоклязьминского сельского поселения «Развитие культуры на территории  Новоклязьминского»  </vt:lpstr>
      <vt:lpstr>  </vt:lpstr>
      <vt:lpstr>Муниципальная программа Новоклязьминского сельского поселения «Пожарная безопасность на территории Новоклязьминского сельского поселения »</vt:lpstr>
      <vt:lpstr>  </vt:lpstr>
      <vt:lpstr>Структура непрограммных направлений расходов на 2023 год</vt:lpstr>
      <vt:lpstr> Сведения о социально-значимых проектах, предусмотренных к финансированию на 2023 год и на плановый период 2024 и 2025 годов</vt:lpstr>
      <vt:lpstr>Объем муниципального долга  Новоклязьминского сельского поселения на 2023 год и на плановый период 2024 и 2025 годов                                                                                                                              (тыс.руб.)</vt:lpstr>
      <vt:lpstr>Слайд 32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admin</dc:creator>
  <cp:lastModifiedBy>Пользователь</cp:lastModifiedBy>
  <cp:revision>394</cp:revision>
  <dcterms:created xsi:type="dcterms:W3CDTF">2014-11-15T11:40:17Z</dcterms:created>
  <dcterms:modified xsi:type="dcterms:W3CDTF">2022-12-02T10:08:32Z</dcterms:modified>
</cp:coreProperties>
</file>