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7" r:id="rId2"/>
    <p:sldId id="304" r:id="rId3"/>
    <p:sldId id="286" r:id="rId4"/>
    <p:sldId id="288" r:id="rId5"/>
    <p:sldId id="312" r:id="rId6"/>
    <p:sldId id="291" r:id="rId7"/>
    <p:sldId id="308" r:id="rId8"/>
    <p:sldId id="305" r:id="rId9"/>
    <p:sldId id="319" r:id="rId10"/>
    <p:sldId id="307" r:id="rId11"/>
    <p:sldId id="264" r:id="rId12"/>
    <p:sldId id="261" r:id="rId13"/>
    <p:sldId id="341" r:id="rId14"/>
    <p:sldId id="265" r:id="rId15"/>
    <p:sldId id="345" r:id="rId16"/>
    <p:sldId id="295" r:id="rId17"/>
    <p:sldId id="311" r:id="rId18"/>
    <p:sldId id="268" r:id="rId19"/>
    <p:sldId id="335" r:id="rId20"/>
    <p:sldId id="347" r:id="rId21"/>
    <p:sldId id="336" r:id="rId22"/>
    <p:sldId id="349" r:id="rId23"/>
    <p:sldId id="338" r:id="rId24"/>
    <p:sldId id="350" r:id="rId25"/>
    <p:sldId id="337" r:id="rId26"/>
    <p:sldId id="351" r:id="rId27"/>
    <p:sldId id="344" r:id="rId28"/>
    <p:sldId id="353" r:id="rId29"/>
    <p:sldId id="310" r:id="rId30"/>
    <p:sldId id="299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8649" autoAdjust="0"/>
  </p:normalViewPr>
  <p:slideViewPr>
    <p:cSldViewPr>
      <p:cViewPr varScale="1">
        <p:scale>
          <a:sx n="107" d="100"/>
          <a:sy n="107" d="100"/>
        </p:scale>
        <p:origin x="-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7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image" Target="../media/image9.jpeg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explosion val="21"/>
          <c:dPt>
            <c:idx val="0"/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</c:spPr>
          </c:dPt>
          <c:dPt>
            <c:idx val="1"/>
            <c:spPr>
              <a:solidFill>
                <a:srgbClr val="0070C0"/>
              </a:solidFill>
            </c:spPr>
          </c:dPt>
          <c:dPt>
            <c:idx val="2"/>
            <c:spPr>
              <a:solidFill>
                <a:srgbClr val="009900"/>
              </a:solidFill>
            </c:spPr>
          </c:dPt>
          <c:dLbls>
            <c:dLbl>
              <c:idx val="0"/>
              <c:layout>
                <c:manualLayout>
                  <c:x val="-5.1768455025148964E-2"/>
                  <c:y val="-1.8151963586388653E-2"/>
                </c:manualLayout>
              </c:layout>
              <c:showPercent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2.0376794925398747E-2"/>
                  <c:y val="-2.7131108828368136E-2"/>
                </c:manualLayout>
              </c:layout>
              <c:showPercent val="1"/>
            </c:dLbl>
            <c:dLbl>
              <c:idx val="4"/>
              <c:layout>
                <c:manualLayout>
                  <c:x val="6.5526968113010023E-2"/>
                  <c:y val="-1.3114161856638644E-3"/>
                </c:manualLayout>
              </c:layout>
              <c:showPercent val="1"/>
            </c:dLbl>
            <c:spPr>
              <a:noFill/>
              <a:ln>
                <a:noFill/>
              </a:ln>
              <a:effectLst/>
            </c:spPr>
            <c:showPercent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 0,1млн. руб.</c:v>
                </c:pt>
                <c:pt idx="1">
                  <c:v>Налог на имущество</c:v>
                </c:pt>
                <c:pt idx="3">
                  <c:v>Налог на имущество 0,3 млн. руб.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</c:v>
                </c:pt>
                <c:pt idx="3">
                  <c:v>80</c:v>
                </c:pt>
              </c:numCache>
            </c:numRef>
          </c:val>
        </c:ser>
        <c:dLbls>
          <c:showPercent val="1"/>
        </c:dLbls>
      </c:pie3DChart>
      <c:spPr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r"/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.68613457276335188"/>
          <c:y val="0"/>
          <c:w val="0.3086166597596452"/>
          <c:h val="1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sideWall>
      <c:spPr>
        <a:solidFill>
          <a:schemeClr val="accent6">
            <a:lumMod val="40000"/>
            <a:lumOff val="60000"/>
          </a:schemeClr>
        </a:solidFill>
      </c:spPr>
    </c:sideWall>
    <c:backWall>
      <c:spPr>
        <a:solidFill>
          <a:schemeClr val="accent6">
            <a:lumMod val="40000"/>
            <a:lumOff val="60000"/>
          </a:schemeClr>
        </a:solidFill>
      </c:spPr>
    </c:backWall>
    <c:plotArea>
      <c:layout/>
      <c:bar3DChart>
        <c:barDir val="col"/>
        <c:grouping val="stacked"/>
        <c:ser>
          <c:idx val="0"/>
          <c:order val="0"/>
          <c:tx>
            <c:strRef>
              <c:f>Лист1!$B$2</c:f>
              <c:strCache>
                <c:ptCount val="1"/>
                <c:pt idx="0">
                  <c:v>Дотации  руб.</c:v>
                </c:pt>
              </c:strCache>
            </c:strRef>
          </c:tx>
          <c:spPr>
            <a:solidFill>
              <a:srgbClr val="0070C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Лист1!$A$3:$A$4</c:f>
              <c:strCache>
                <c:ptCount val="1"/>
                <c:pt idx="0">
                  <c:v>2023 год</c:v>
                </c:pt>
              </c:strCache>
            </c:strRef>
          </c:cat>
          <c:val>
            <c:numRef>
              <c:f>Лист1!$B$3:$B$4</c:f>
              <c:numCache>
                <c:formatCode>#,##0.00</c:formatCode>
                <c:ptCount val="2"/>
                <c:pt idx="0">
                  <c:v>3887093.71</c:v>
                </c:pt>
              </c:numCache>
            </c:numRef>
          </c:val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Субсидии руб.</c:v>
                </c:pt>
              </c:strCache>
            </c:strRef>
          </c:tx>
          <c:spPr>
            <a:solidFill>
              <a:srgbClr val="009900"/>
            </a:solidFill>
          </c:spPr>
          <c:dLbls>
            <c:dLbl>
              <c:idx val="0"/>
              <c:layout>
                <c:manualLayout>
                  <c:x val="0.1087719298245614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-5.2631578947368432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7.3684210526315783E-2"/>
                  <c:y val="0"/>
                </c:manualLayout>
              </c:layout>
              <c:showVal val="1"/>
            </c:dLbl>
            <c:spPr>
              <a:solidFill>
                <a:srgbClr val="92D050"/>
              </a:solidFill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Лист1!$A$3:$A$4</c:f>
              <c:strCache>
                <c:ptCount val="1"/>
                <c:pt idx="0">
                  <c:v>2023 год</c:v>
                </c:pt>
              </c:strCache>
            </c:strRef>
          </c:cat>
          <c:val>
            <c:numRef>
              <c:f>Лист1!$C$3:$C$4</c:f>
              <c:numCache>
                <c:formatCode>#,##0.00</c:formatCode>
                <c:ptCount val="2"/>
                <c:pt idx="0">
                  <c:v>215284.92</c:v>
                </c:pt>
              </c:numCache>
            </c:numRef>
          </c:val>
        </c:ser>
        <c:ser>
          <c:idx val="2"/>
          <c:order val="2"/>
          <c:tx>
            <c:strRef>
              <c:f>Лист1!$D$2</c:f>
              <c:strCache>
                <c:ptCount val="1"/>
                <c:pt idx="0">
                  <c:v>Субвенции руб.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8.771929824561403E-2"/>
                  <c:y val="-1.3101865664404966E-2"/>
                </c:manualLayout>
              </c:layout>
              <c:showVal val="1"/>
            </c:dLbl>
            <c:dLbl>
              <c:idx val="1"/>
              <c:layout>
                <c:manualLayout>
                  <c:x val="7.0175438596491224E-2"/>
                  <c:y val="-4.4546343258976634E-2"/>
                </c:manualLayout>
              </c:layout>
              <c:showVal val="1"/>
            </c:dLbl>
            <c:dLbl>
              <c:idx val="2"/>
              <c:layout>
                <c:manualLayout>
                  <c:x val="6.8421052631578966E-2"/>
                  <c:y val="-7.8611193986429413E-3"/>
                </c:manualLayout>
              </c:layout>
              <c:showVal val="1"/>
            </c:dLbl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Лист1!$A$3:$A$4</c:f>
              <c:strCache>
                <c:ptCount val="1"/>
                <c:pt idx="0">
                  <c:v>2023 год</c:v>
                </c:pt>
              </c:strCache>
            </c:strRef>
          </c:cat>
          <c:val>
            <c:numRef>
              <c:f>Лист1!$D$3:$D$4</c:f>
              <c:numCache>
                <c:formatCode>#,##0.00</c:formatCode>
                <c:ptCount val="2"/>
                <c:pt idx="0">
                  <c:v>115400</c:v>
                </c:pt>
              </c:numCache>
            </c:numRef>
          </c:val>
        </c:ser>
        <c:ser>
          <c:idx val="3"/>
          <c:order val="3"/>
          <c:tx>
            <c:strRef>
              <c:f>Лист1!$E$2</c:f>
              <c:strCache>
                <c:ptCount val="1"/>
                <c:pt idx="0">
                  <c:v>Иные межбюджетные трансферты  руб.</c:v>
                </c:pt>
              </c:strCache>
            </c:strRef>
          </c:tx>
          <c:dLbls>
            <c:showVal val="1"/>
          </c:dLbls>
          <c:cat>
            <c:strRef>
              <c:f>Лист1!$A$3:$A$4</c:f>
              <c:strCache>
                <c:ptCount val="1"/>
                <c:pt idx="0">
                  <c:v>2023 год</c:v>
                </c:pt>
              </c:strCache>
            </c:strRef>
          </c:cat>
          <c:val>
            <c:numRef>
              <c:f>Лист1!$E$3:$E$4</c:f>
              <c:numCache>
                <c:formatCode>#,##0.00</c:formatCode>
                <c:ptCount val="2"/>
                <c:pt idx="0">
                  <c:v>1036849.33</c:v>
                </c:pt>
              </c:numCache>
            </c:numRef>
          </c:val>
        </c:ser>
        <c:dLbls>
          <c:showVal val="1"/>
        </c:dLbls>
        <c:shape val="box"/>
        <c:axId val="101540224"/>
        <c:axId val="101541760"/>
        <c:axId val="0"/>
      </c:bar3DChart>
      <c:catAx>
        <c:axId val="101540224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1541760"/>
        <c:crosses val="autoZero"/>
        <c:auto val="1"/>
        <c:lblAlgn val="ctr"/>
        <c:lblOffset val="100"/>
      </c:catAx>
      <c:valAx>
        <c:axId val="101541760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15402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617101809643269"/>
          <c:y val="6.6246540385314356E-2"/>
          <c:w val="0.28382900489600882"/>
          <c:h val="0.53040802012031529"/>
        </c:manualLayout>
      </c:layout>
      <c:spPr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  <c:txPr>
        <a:bodyPr/>
        <a:lstStyle/>
        <a:p>
          <a:pPr>
            <a:defRPr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Распределение расходов</c:v>
                </c:pt>
              </c:strCache>
            </c:strRef>
          </c:tx>
          <c:dPt>
            <c:idx val="0"/>
            <c:spPr>
              <a:solidFill>
                <a:srgbClr val="C00000"/>
              </a:soli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1"/>
            <c:spPr>
              <a:solidFill>
                <a:srgbClr val="0070C0"/>
              </a:soli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2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3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4"/>
            <c:spPr>
              <a:solidFill>
                <a:srgbClr val="7030A0"/>
              </a:soli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5"/>
            <c:spPr>
              <a:solidFill>
                <a:srgbClr val="00B0F0"/>
              </a:soli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6"/>
            <c:spPr>
              <a:solidFill>
                <a:schemeClr val="tx1"/>
              </a:soli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</c:dLbl>
            <c:dLbl>
              <c:idx val="4"/>
              <c:layout>
                <c:manualLayout>
                  <c:x val="2.8059547244094492E-2"/>
                  <c:y val="1.7411397642107741E-2"/>
                </c:manualLayout>
              </c:layout>
              <c:showPercent val="1"/>
            </c:dLbl>
            <c:spPr>
              <a:solidFill>
                <a:srgbClr val="FF00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Percent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8"/>
                <c:pt idx="0">
                  <c:v>Общегосударственные вопросы  2 520,5 тыс.руб.</c:v>
                </c:pt>
                <c:pt idx="1">
                  <c:v>Национальная оборона 115,4тыс.руб.</c:v>
                </c:pt>
                <c:pt idx="2">
                  <c:v>Национальная безопасность и правохранительная деятельность 77,1тыс..руб.</c:v>
                </c:pt>
                <c:pt idx="3">
                  <c:v>Национальная экономика 595,1тыс.руб.</c:v>
                </c:pt>
                <c:pt idx="4">
                  <c:v>Жилищно-коммунальное хозяйство  882,9 тыс.руб.</c:v>
                </c:pt>
                <c:pt idx="5">
                  <c:v>Образование 0,0тыс.руб.</c:v>
                </c:pt>
                <c:pt idx="6">
                  <c:v>Культура . кенематография  1 580,9тыс.руб.</c:v>
                </c:pt>
                <c:pt idx="7">
                  <c:v>Социальная политика 83,6 тыс.руб.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8"/>
                <c:pt idx="0">
                  <c:v>44.9</c:v>
                </c:pt>
                <c:pt idx="1">
                  <c:v>1.61</c:v>
                </c:pt>
                <c:pt idx="2">
                  <c:v>1.31</c:v>
                </c:pt>
                <c:pt idx="3">
                  <c:v>0</c:v>
                </c:pt>
                <c:pt idx="4">
                  <c:v>10.1</c:v>
                </c:pt>
                <c:pt idx="5">
                  <c:v>0.19</c:v>
                </c:pt>
                <c:pt idx="6">
                  <c:v>39.9</c:v>
                </c:pt>
                <c:pt idx="7">
                  <c:v>1.99</c:v>
                </c:pt>
              </c:numCache>
            </c:numRef>
          </c:val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3987423447069141E-2"/>
          <c:y val="0.6550171490685226"/>
          <c:w val="0.85841404199475058"/>
          <c:h val="0.31968483528383107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6.1622514476737722E-2"/>
          <c:y val="3.0840116604608416E-2"/>
          <c:w val="0.60327748448916463"/>
          <c:h val="0.93831976679078366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Утвержденный дефицит "-" (профицит"+")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Лист1!$A$2:$A$3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-200.9</c:v>
                </c:pt>
                <c:pt idx="1">
                  <c:v>-55.5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Исполненный дефицит "-" (профицит "+")</c:v>
                </c:pt>
              </c:strCache>
            </c:strRef>
          </c:tx>
          <c:spPr>
            <a:solidFill>
              <a:srgbClr val="4F81BD">
                <a:lumMod val="75000"/>
              </a:srgbClr>
            </a:solidFill>
          </c:spPr>
          <c:cat>
            <c:strRef>
              <c:f>Лист1!$A$2:$A$3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166.7</c:v>
                </c:pt>
                <c:pt idx="1">
                  <c:v>213.1</c:v>
                </c:pt>
              </c:numCache>
            </c:numRef>
          </c:val>
        </c:ser>
        <c:shape val="box"/>
        <c:axId val="132811008"/>
        <c:axId val="132816896"/>
        <c:axId val="0"/>
      </c:bar3DChart>
      <c:catAx>
        <c:axId val="132811008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2816896"/>
        <c:crosses val="autoZero"/>
        <c:auto val="1"/>
        <c:lblAlgn val="ctr"/>
        <c:lblOffset val="100"/>
      </c:catAx>
      <c:valAx>
        <c:axId val="132816896"/>
        <c:scaling>
          <c:orientation val="minMax"/>
        </c:scaling>
        <c:axPos val="l"/>
        <c:majorGridlines/>
        <c:numFmt formatCode="General" sourceLinked="1"/>
        <c:tickLblPos val="nextTo"/>
        <c:crossAx val="13281100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gradFill rotWithShape="1">
      <a:gsLst>
        <a:gs pos="0">
          <a:schemeClr val="tx2">
            <a:lumMod val="60000"/>
            <a:lumOff val="40000"/>
          </a:schemeClr>
        </a:gs>
        <a:gs pos="35000">
          <a:srgbClr val="9BBB59">
            <a:tint val="37000"/>
            <a:satMod val="300000"/>
          </a:srgbClr>
        </a:gs>
        <a:gs pos="100000">
          <a:srgbClr val="9BBB59">
            <a:tint val="15000"/>
            <a:satMod val="350000"/>
          </a:srgb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5877927530391591E-2"/>
          <c:y val="0"/>
          <c:w val="0.91304833007697961"/>
          <c:h val="0.7889286542770560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 2018 год</c:v>
                </c:pt>
              </c:strCache>
            </c:strRef>
          </c:tx>
          <c:dPt>
            <c:idx val="1"/>
            <c:spPr>
              <a:solidFill>
                <a:schemeClr val="accent4">
                  <a:lumMod val="40000"/>
                  <a:lumOff val="60000"/>
                </a:schemeClr>
              </a:solidFill>
            </c:spPr>
          </c:dPt>
          <c:cat>
            <c:strRef>
              <c:f>Лист1!$A$2:$A$3</c:f>
              <c:strCache>
                <c:ptCount val="2"/>
                <c:pt idx="0">
                  <c:v>Содержание главы сельского поселения -550,2 тыс.руб.</c:v>
                </c:pt>
                <c:pt idx="1">
                  <c:v>Обеспечение деятельности администрации- 1 619,3 тыс.руб.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22</c:v>
                </c:pt>
                <c:pt idx="1">
                  <c:v>78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2.1317656238916068E-2"/>
          <c:y val="0.58724765136471102"/>
          <c:w val="0.97087820103568589"/>
          <c:h val="0.39962831850142738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075449666590334E-2"/>
          <c:y val="0"/>
          <c:w val="0.90090090090090058"/>
          <c:h val="0.7828977003288262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 2017 год</c:v>
                </c:pt>
              </c:strCache>
            </c:strRef>
          </c:tx>
          <c:dPt>
            <c:idx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cat>
            <c:strRef>
              <c:f>Лист1!$A$2</c:f>
              <c:strCache>
                <c:ptCount val="1"/>
                <c:pt idx="0">
                  <c:v>Организация уличного освещения -433,0тыс.руб.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99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2.1317656238916068E-2"/>
          <c:y val="0.49688421608854405"/>
          <c:w val="0.97087820103568589"/>
          <c:h val="0.48999161741228986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0347603100789314E-2"/>
          <c:y val="0"/>
          <c:w val="0.90090090090090058"/>
          <c:h val="0.7828977003288262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 2018 год</c:v>
                </c:pt>
              </c:strCache>
            </c:strRef>
          </c:tx>
          <c:dPt>
            <c:idx val="0"/>
            <c:spPr>
              <a:solidFill>
                <a:srgbClr val="7030A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cat>
            <c:strRef>
              <c:f>Лист1!$A$2:$A$4</c:f>
              <c:strCache>
                <c:ptCount val="3"/>
                <c:pt idx="0">
                  <c:v>Прозвонка системы пожарной (охранной) сигнализации-30,0тыс.руб.</c:v>
                </c:pt>
                <c:pt idx="1">
                  <c:v>Обкос территории сельского поселения - 10,0 тыс.руб.</c:v>
                </c:pt>
                <c:pt idx="2">
                  <c:v>Опашка территории (обновление минирализированных полос) - 37,1 тыс.руб.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35.200000000000003</c:v>
                </c:pt>
                <c:pt idx="1">
                  <c:v>12.9</c:v>
                </c:pt>
                <c:pt idx="2">
                  <c:v>51.9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9.1241704560708639E-2"/>
          <c:y val="0.62563106552249526"/>
          <c:w val="0.90095418526411153"/>
          <c:h val="0.37420775847881249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2350736539477504E-2"/>
          <c:y val="0"/>
          <c:w val="0.95764945088754616"/>
          <c:h val="0.8719800293559896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 2018 год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Лист1!$A$2</c:f>
              <c:strCache>
                <c:ptCount val="1"/>
                <c:pt idx="0">
                  <c:v>Финансирование программы за счёт средств местного бюджета - 1580,9тыс.руб.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1758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2.1317656238916068E-2"/>
          <c:y val="0.62820911156512627"/>
          <c:w val="0.97087820103568601"/>
          <c:h val="0.35866667875410585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Развитие культуры: 24,2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2"/>
                <c:pt idx="0">
                  <c:v>20</c:v>
                </c:pt>
                <c:pt idx="1">
                  <c:v>20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развитие инфраструктуры:75,0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2"/>
                <c:pt idx="0">
                  <c:v>10</c:v>
                </c:pt>
                <c:pt idx="1">
                  <c:v>10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поддержка граждан (семей) в приобретении жилья:1,9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2"/>
                <c:pt idx="0">
                  <c:v>1.9</c:v>
                </c:pt>
                <c:pt idx="1">
                  <c:v>1.9</c:v>
                </c:pt>
              </c:numCache>
            </c:numRef>
          </c:val>
        </c:ser>
        <c:axId val="133874048"/>
        <c:axId val="133875584"/>
      </c:barChart>
      <c:catAx>
        <c:axId val="133874048"/>
        <c:scaling>
          <c:orientation val="minMax"/>
        </c:scaling>
        <c:axPos val="b"/>
        <c:numFmt formatCode="General" sourceLinked="0"/>
        <c:tickLblPos val="nextTo"/>
        <c:crossAx val="133875584"/>
        <c:crosses val="autoZero"/>
        <c:auto val="1"/>
        <c:lblAlgn val="ctr"/>
        <c:lblOffset val="100"/>
      </c:catAx>
      <c:valAx>
        <c:axId val="133875584"/>
        <c:scaling>
          <c:orientation val="minMax"/>
        </c:scaling>
        <c:axPos val="l"/>
        <c:majorGridlines/>
        <c:numFmt formatCode="General" sourceLinked="1"/>
        <c:tickLblPos val="nextTo"/>
        <c:crossAx val="133874048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6DF290-5D36-4AA4-9A4E-53369A29453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C13193C-EB9C-47FB-9C8A-5345D6EA968A}" type="pres">
      <dgm:prSet presAssocID="{E16DF290-5D36-4AA4-9A4E-53369A2945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B9C4DF89-7432-4555-9A8E-CE399B305101}" type="presOf" srcId="{E16DF290-5D36-4AA4-9A4E-53369A294535}" destId="{3C13193C-EB9C-47FB-9C8A-5345D6EA968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820311-3414-4253-B028-92FA59FAF20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1E1F60E-AD19-4B0E-A545-2E33AEDB2074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400" b="1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Общегосударственные вопросы:</a:t>
          </a:r>
        </a:p>
        <a:p>
          <a:r>
            <a:rPr lang="ru-RU" sz="1400" b="1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1400" b="1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2 520,5 тыс.руб</a:t>
          </a:r>
          <a:r>
            <a:rPr lang="ru-RU" sz="1400" b="1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ru-RU" sz="1400" b="1" baseline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D6D68C1-613E-4D0A-B385-A923BDA9360D}" type="parTrans" cxnId="{0A32313D-262C-4CDE-8036-76CBC5401333}">
      <dgm:prSet/>
      <dgm:spPr/>
      <dgm:t>
        <a:bodyPr/>
        <a:lstStyle/>
        <a:p>
          <a:endParaRPr lang="ru-RU"/>
        </a:p>
      </dgm:t>
    </dgm:pt>
    <dgm:pt modelId="{E649D7B1-BA60-4E8D-9824-5B925955C9EB}" type="sibTrans" cxnId="{0A32313D-262C-4CDE-8036-76CBC5401333}">
      <dgm:prSet/>
      <dgm:spPr/>
      <dgm:t>
        <a:bodyPr/>
        <a:lstStyle/>
        <a:p>
          <a:endParaRPr lang="ru-RU"/>
        </a:p>
      </dgm:t>
    </dgm:pt>
    <dgm:pt modelId="{91BA115A-BE1B-4287-92F6-D80CB593F2AD}">
      <dgm:prSet phldrT="[Текст]" phldr="1"/>
      <dgm:spPr/>
      <dgm:t>
        <a:bodyPr/>
        <a:lstStyle/>
        <a:p>
          <a:endParaRPr lang="ru-RU" dirty="0"/>
        </a:p>
      </dgm:t>
    </dgm:pt>
    <dgm:pt modelId="{C258468B-E4DE-4888-853D-F7AF8C7CA15A}" type="parTrans" cxnId="{4BD288BA-53CE-4905-BE60-C056210D2547}">
      <dgm:prSet/>
      <dgm:spPr/>
      <dgm:t>
        <a:bodyPr/>
        <a:lstStyle/>
        <a:p>
          <a:endParaRPr lang="ru-RU"/>
        </a:p>
      </dgm:t>
    </dgm:pt>
    <dgm:pt modelId="{A44B2509-4AED-4976-9D14-6ECC77EDE883}" type="sibTrans" cxnId="{4BD288BA-53CE-4905-BE60-C056210D2547}">
      <dgm:prSet/>
      <dgm:spPr/>
      <dgm:t>
        <a:bodyPr/>
        <a:lstStyle/>
        <a:p>
          <a:endParaRPr lang="ru-RU"/>
        </a:p>
      </dgm:t>
    </dgm:pt>
    <dgm:pt modelId="{BEEDD027-5A31-40A8-88D2-F731E497E825}">
      <dgm:prSet phldrT="[Текст]"/>
      <dgm:spPr/>
      <dgm:t>
        <a:bodyPr/>
        <a:lstStyle/>
        <a:p>
          <a:endParaRPr lang="ru-RU" dirty="0"/>
        </a:p>
      </dgm:t>
    </dgm:pt>
    <dgm:pt modelId="{E34424CD-1C8D-43C8-B8F2-A9856C048AA9}" type="parTrans" cxnId="{B44B4704-03BD-4604-A728-070B4A42AC25}">
      <dgm:prSet/>
      <dgm:spPr/>
      <dgm:t>
        <a:bodyPr/>
        <a:lstStyle/>
        <a:p>
          <a:endParaRPr lang="ru-RU"/>
        </a:p>
      </dgm:t>
    </dgm:pt>
    <dgm:pt modelId="{FFF19656-6654-4E3C-BD5F-FC427734E6D0}" type="sibTrans" cxnId="{B44B4704-03BD-4604-A728-070B4A42AC25}">
      <dgm:prSet/>
      <dgm:spPr/>
      <dgm:t>
        <a:bodyPr/>
        <a:lstStyle/>
        <a:p>
          <a:endParaRPr lang="ru-RU"/>
        </a:p>
      </dgm:t>
    </dgm:pt>
    <dgm:pt modelId="{50D223BF-13AC-4260-90DE-C26030192130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Национальная оборона: </a:t>
          </a:r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115,4 </a:t>
          </a:r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тыс.руб.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946C940-642F-4041-A2B4-FD756F343CCF}" type="parTrans" cxnId="{35EE82F8-92EA-48DC-B819-6132B9E3B1BC}">
      <dgm:prSet/>
      <dgm:spPr/>
      <dgm:t>
        <a:bodyPr/>
        <a:lstStyle/>
        <a:p>
          <a:endParaRPr lang="ru-RU"/>
        </a:p>
      </dgm:t>
    </dgm:pt>
    <dgm:pt modelId="{2E3B0337-4E13-4C3A-A162-32FD6BFC13E6}" type="sibTrans" cxnId="{35EE82F8-92EA-48DC-B819-6132B9E3B1BC}">
      <dgm:prSet/>
      <dgm:spPr/>
      <dgm:t>
        <a:bodyPr/>
        <a:lstStyle/>
        <a:p>
          <a:endParaRPr lang="ru-RU"/>
        </a:p>
      </dgm:t>
    </dgm:pt>
    <dgm:pt modelId="{898DD97A-3932-4743-96D1-5A5650BE8D93}">
      <dgm:prSet phldrT="[Текст]" phldr="1"/>
      <dgm:spPr/>
      <dgm:t>
        <a:bodyPr/>
        <a:lstStyle/>
        <a:p>
          <a:endParaRPr lang="ru-RU" dirty="0"/>
        </a:p>
      </dgm:t>
    </dgm:pt>
    <dgm:pt modelId="{7009FCA9-ABBF-4F15-B5E9-CE1FFEB7132F}" type="parTrans" cxnId="{85944A5E-7A73-456D-9309-52F143C252A3}">
      <dgm:prSet/>
      <dgm:spPr/>
      <dgm:t>
        <a:bodyPr/>
        <a:lstStyle/>
        <a:p>
          <a:endParaRPr lang="ru-RU"/>
        </a:p>
      </dgm:t>
    </dgm:pt>
    <dgm:pt modelId="{1CCF63AB-21F3-4729-9C03-DD32913504E5}" type="sibTrans" cxnId="{85944A5E-7A73-456D-9309-52F143C252A3}">
      <dgm:prSet/>
      <dgm:spPr/>
      <dgm:t>
        <a:bodyPr/>
        <a:lstStyle/>
        <a:p>
          <a:endParaRPr lang="ru-RU"/>
        </a:p>
      </dgm:t>
    </dgm:pt>
    <dgm:pt modelId="{6AFF9C40-284D-4DB0-B976-F76A011F21FB}">
      <dgm:prSet phldrT="[Текст]" phldr="1"/>
      <dgm:spPr/>
      <dgm:t>
        <a:bodyPr/>
        <a:lstStyle/>
        <a:p>
          <a:endParaRPr lang="ru-RU" dirty="0"/>
        </a:p>
      </dgm:t>
    </dgm:pt>
    <dgm:pt modelId="{5E407C5F-33E5-42E2-88FA-6F9396900791}" type="parTrans" cxnId="{57FCF3CC-3CC9-40CC-A2DA-6A96AF9F5648}">
      <dgm:prSet/>
      <dgm:spPr/>
      <dgm:t>
        <a:bodyPr/>
        <a:lstStyle/>
        <a:p>
          <a:endParaRPr lang="ru-RU"/>
        </a:p>
      </dgm:t>
    </dgm:pt>
    <dgm:pt modelId="{0320C0E6-0CD0-47C5-B505-06636F7E6CD9}" type="sibTrans" cxnId="{57FCF3CC-3CC9-40CC-A2DA-6A96AF9F5648}">
      <dgm:prSet/>
      <dgm:spPr/>
      <dgm:t>
        <a:bodyPr/>
        <a:lstStyle/>
        <a:p>
          <a:endParaRPr lang="ru-RU"/>
        </a:p>
      </dgm:t>
    </dgm:pt>
    <dgm:pt modelId="{92E539F6-7B5D-4FC2-B9C7-7D97F790A7D9}">
      <dgm:prSet phldrT="[Текст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Национальная экономика: </a:t>
          </a:r>
        </a:p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595,1 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тыс.руб.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55CFE3F1-1C29-47B1-9838-8CA788A6E17B}" type="parTrans" cxnId="{460E6E8D-41B7-4B31-A03D-8CB040BCF918}">
      <dgm:prSet/>
      <dgm:spPr/>
      <dgm:t>
        <a:bodyPr/>
        <a:lstStyle/>
        <a:p>
          <a:endParaRPr lang="ru-RU"/>
        </a:p>
      </dgm:t>
    </dgm:pt>
    <dgm:pt modelId="{4AB223F8-DC1D-4944-AC56-83E5B85EA110}" type="sibTrans" cxnId="{460E6E8D-41B7-4B31-A03D-8CB040BCF918}">
      <dgm:prSet/>
      <dgm:spPr/>
      <dgm:t>
        <a:bodyPr/>
        <a:lstStyle/>
        <a:p>
          <a:endParaRPr lang="ru-RU"/>
        </a:p>
      </dgm:t>
    </dgm:pt>
    <dgm:pt modelId="{3BA7BA35-7EB8-4E19-99E0-546A7BBEC69B}">
      <dgm:prSet phldrT="[Текст]" phldr="1"/>
      <dgm:spPr/>
      <dgm:t>
        <a:bodyPr/>
        <a:lstStyle/>
        <a:p>
          <a:endParaRPr lang="ru-RU" dirty="0"/>
        </a:p>
      </dgm:t>
    </dgm:pt>
    <dgm:pt modelId="{6E48373F-CB8D-420E-9EAC-53B3EB4B41F4}" type="parTrans" cxnId="{4D911FD3-C28B-4827-936F-73C25AFF5038}">
      <dgm:prSet/>
      <dgm:spPr/>
      <dgm:t>
        <a:bodyPr/>
        <a:lstStyle/>
        <a:p>
          <a:endParaRPr lang="ru-RU"/>
        </a:p>
      </dgm:t>
    </dgm:pt>
    <dgm:pt modelId="{4366BF5E-C851-408C-A1A4-D8DFB29DE2D7}" type="sibTrans" cxnId="{4D911FD3-C28B-4827-936F-73C25AFF5038}">
      <dgm:prSet/>
      <dgm:spPr/>
      <dgm:t>
        <a:bodyPr/>
        <a:lstStyle/>
        <a:p>
          <a:endParaRPr lang="ru-RU"/>
        </a:p>
      </dgm:t>
    </dgm:pt>
    <dgm:pt modelId="{46737AC8-2DC9-4D9B-B89C-5A58DEAF0486}">
      <dgm:prSet phldrT="[Текст]" phldr="1"/>
      <dgm:spPr/>
      <dgm:t>
        <a:bodyPr/>
        <a:lstStyle/>
        <a:p>
          <a:endParaRPr lang="ru-RU" dirty="0"/>
        </a:p>
      </dgm:t>
    </dgm:pt>
    <dgm:pt modelId="{F37B8F02-5922-47E0-86CF-33852A534FE0}" type="parTrans" cxnId="{3F16033B-B317-4F78-ADA0-1766030B6348}">
      <dgm:prSet/>
      <dgm:spPr/>
      <dgm:t>
        <a:bodyPr/>
        <a:lstStyle/>
        <a:p>
          <a:endParaRPr lang="ru-RU"/>
        </a:p>
      </dgm:t>
    </dgm:pt>
    <dgm:pt modelId="{A9DFAAD9-F9B9-4C10-85D7-FD004A024E25}" type="sibTrans" cxnId="{3F16033B-B317-4F78-ADA0-1766030B6348}">
      <dgm:prSet/>
      <dgm:spPr/>
      <dgm:t>
        <a:bodyPr/>
        <a:lstStyle/>
        <a:p>
          <a:endParaRPr lang="ru-RU"/>
        </a:p>
      </dgm:t>
    </dgm:pt>
    <dgm:pt modelId="{9F7EBBA0-58BE-42ED-8885-87D4EE2E503A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Жилищно-коммунальное хозяйство:  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882,9 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тыс.руб.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D81CF66D-2B00-43F8-B2E1-D6448CFB9735}" type="parTrans" cxnId="{F7B765B8-3942-4325-8D84-BD084BD40573}">
      <dgm:prSet/>
      <dgm:spPr/>
      <dgm:t>
        <a:bodyPr/>
        <a:lstStyle/>
        <a:p>
          <a:endParaRPr lang="ru-RU"/>
        </a:p>
      </dgm:t>
    </dgm:pt>
    <dgm:pt modelId="{8815E821-D154-41CE-ABD6-0C87B0ABA131}" type="sibTrans" cxnId="{F7B765B8-3942-4325-8D84-BD084BD40573}">
      <dgm:prSet/>
      <dgm:spPr/>
      <dgm:t>
        <a:bodyPr/>
        <a:lstStyle/>
        <a:p>
          <a:endParaRPr lang="ru-RU"/>
        </a:p>
      </dgm:t>
    </dgm:pt>
    <dgm:pt modelId="{3EFD14E5-541A-46A0-A5F9-6AA216DE8423}">
      <dgm:prSet phldrT="[Текст]" custT="1"/>
      <dgm:spPr>
        <a:solidFill>
          <a:srgbClr val="C00000"/>
        </a:solidFill>
      </dgm:spPr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Образование:</a:t>
          </a:r>
        </a:p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0,0 тыс.руб.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1EF49757-AF86-4A93-88D6-41FC9AE5ED80}" type="parTrans" cxnId="{720E2E3F-8AB0-48DE-863F-5D83ED20FB19}">
      <dgm:prSet/>
      <dgm:spPr/>
      <dgm:t>
        <a:bodyPr/>
        <a:lstStyle/>
        <a:p>
          <a:endParaRPr lang="ru-RU"/>
        </a:p>
      </dgm:t>
    </dgm:pt>
    <dgm:pt modelId="{0D21F1CC-90F0-4E14-8361-B70E3C0995EE}" type="sibTrans" cxnId="{720E2E3F-8AB0-48DE-863F-5D83ED20FB19}">
      <dgm:prSet/>
      <dgm:spPr/>
      <dgm:t>
        <a:bodyPr/>
        <a:lstStyle/>
        <a:p>
          <a:endParaRPr lang="ru-RU"/>
        </a:p>
      </dgm:t>
    </dgm:pt>
    <dgm:pt modelId="{2F4B414B-B0C0-4429-82FD-D2874AB0DB78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Культура, кинематография: </a:t>
          </a:r>
        </a:p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1 771,0тыс.руб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25981BF4-CA79-4EC9-A7F6-D642EBC576F4}" type="parTrans" cxnId="{41F0E132-531B-45E3-8694-CCE44BEF9B4D}">
      <dgm:prSet/>
      <dgm:spPr/>
      <dgm:t>
        <a:bodyPr/>
        <a:lstStyle/>
        <a:p>
          <a:endParaRPr lang="ru-RU"/>
        </a:p>
      </dgm:t>
    </dgm:pt>
    <dgm:pt modelId="{4046A345-525A-43B8-8D0D-D00FB7273ECA}" type="sibTrans" cxnId="{41F0E132-531B-45E3-8694-CCE44BEF9B4D}">
      <dgm:prSet/>
      <dgm:spPr/>
      <dgm:t>
        <a:bodyPr/>
        <a:lstStyle/>
        <a:p>
          <a:endParaRPr lang="ru-RU"/>
        </a:p>
      </dgm:t>
    </dgm:pt>
    <dgm:pt modelId="{7A7CC04C-9878-4233-812D-7AE140792BE5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Социальная политика: </a:t>
          </a:r>
        </a:p>
        <a:p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83,6 </a:t>
          </a:r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тыс.руб</a:t>
          </a:r>
          <a:r>
            <a:rPr lang="ru-RU" sz="500" dirty="0" smtClean="0">
              <a:solidFill>
                <a:schemeClr val="tx1"/>
              </a:solidFill>
            </a:rPr>
            <a:t>.</a:t>
          </a:r>
          <a:endParaRPr lang="ru-RU" sz="500" dirty="0">
            <a:solidFill>
              <a:schemeClr val="tx1"/>
            </a:solidFill>
          </a:endParaRPr>
        </a:p>
      </dgm:t>
    </dgm:pt>
    <dgm:pt modelId="{65011729-329C-4314-B299-D35F6B808586}" type="parTrans" cxnId="{0BA0CB55-28CA-4BBE-937D-346011A5B899}">
      <dgm:prSet/>
      <dgm:spPr/>
      <dgm:t>
        <a:bodyPr/>
        <a:lstStyle/>
        <a:p>
          <a:endParaRPr lang="ru-RU"/>
        </a:p>
      </dgm:t>
    </dgm:pt>
    <dgm:pt modelId="{5B4532A3-CC36-47A2-B225-A84C6132DD0F}" type="sibTrans" cxnId="{0BA0CB55-28CA-4BBE-937D-346011A5B899}">
      <dgm:prSet/>
      <dgm:spPr/>
      <dgm:t>
        <a:bodyPr/>
        <a:lstStyle/>
        <a:p>
          <a:endParaRPr lang="ru-RU"/>
        </a:p>
      </dgm:t>
    </dgm:pt>
    <dgm:pt modelId="{FAD39D34-8F17-427D-BA7E-207C6DA8EF9D}">
      <dgm:prSet phldrT="[Текст]" custT="1"/>
      <dgm:spPr/>
      <dgm:t>
        <a:bodyPr/>
        <a:lstStyle/>
        <a:p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8A54E0E1-6A9C-4A26-B71B-89743C12A6BB}" type="parTrans" cxnId="{01D15D81-D542-4B67-869C-CAE747F0454D}">
      <dgm:prSet/>
      <dgm:spPr/>
      <dgm:t>
        <a:bodyPr/>
        <a:lstStyle/>
        <a:p>
          <a:endParaRPr lang="ru-RU"/>
        </a:p>
      </dgm:t>
    </dgm:pt>
    <dgm:pt modelId="{BB083517-B852-4BF1-9A2F-B9439D4CE739}" type="sibTrans" cxnId="{01D15D81-D542-4B67-869C-CAE747F0454D}">
      <dgm:prSet/>
      <dgm:spPr/>
      <dgm:t>
        <a:bodyPr/>
        <a:lstStyle/>
        <a:p>
          <a:endParaRPr lang="ru-RU"/>
        </a:p>
      </dgm:t>
    </dgm:pt>
    <dgm:pt modelId="{A30BABDD-ECD6-4FB3-A12D-A3D90411CFB7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Национальная безопасность и правоохранительная деятельность: </a:t>
          </a:r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77,1  </a:t>
          </a:r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тыс.руб.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3E1781C9-8548-423B-938F-10BBA291BA4E}" type="parTrans" cxnId="{82A5B8B2-707F-4E57-AD64-048CE5D0B6FC}">
      <dgm:prSet/>
      <dgm:spPr/>
      <dgm:t>
        <a:bodyPr/>
        <a:lstStyle/>
        <a:p>
          <a:endParaRPr lang="ru-RU"/>
        </a:p>
      </dgm:t>
    </dgm:pt>
    <dgm:pt modelId="{3650CC9E-3998-4A87-A599-4CCB3948D231}" type="sibTrans" cxnId="{82A5B8B2-707F-4E57-AD64-048CE5D0B6FC}">
      <dgm:prSet/>
      <dgm:spPr/>
      <dgm:t>
        <a:bodyPr/>
        <a:lstStyle/>
        <a:p>
          <a:endParaRPr lang="ru-RU"/>
        </a:p>
      </dgm:t>
    </dgm:pt>
    <dgm:pt modelId="{0BC169F2-A20C-440A-8BA4-7A28BF13393E}" type="pres">
      <dgm:prSet presAssocID="{94820311-3414-4253-B028-92FA59FAF20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DF0AF2-4C7A-4235-9BAF-46DCD4AE7AC1}" type="pres">
      <dgm:prSet presAssocID="{E1E1F60E-AD19-4B0E-A545-2E33AEDB2074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B04148-B01A-4AF7-B690-96D30DE35F45}" type="pres">
      <dgm:prSet presAssocID="{E1E1F60E-AD19-4B0E-A545-2E33AEDB2074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C089D0-2405-4F48-9FA8-0D8A3B18E5AD}" type="pres">
      <dgm:prSet presAssocID="{50D223BF-13AC-4260-90DE-C26030192130}" presName="parentText" presStyleLbl="node1" presStyleIdx="1" presStyleCnt="9" custScaleY="135372" custLinFactNeighborX="-10250" custLinFactNeighborY="-8442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DB1C1A-D522-4A3A-9B28-252513169E7B}" type="pres">
      <dgm:prSet presAssocID="{50D223BF-13AC-4260-90DE-C26030192130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26E1C1-932B-44F7-B254-2E85C3784A11}" type="pres">
      <dgm:prSet presAssocID="{A30BABDD-ECD6-4FB3-A12D-A3D90411CFB7}" presName="parentText" presStyleLbl="node1" presStyleIdx="2" presStyleCnt="9" custScaleY="115649" custLinFactY="-10518" custLinFactNeighborX="-535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5C78D6-125F-4139-830C-CB568570F8C9}" type="pres">
      <dgm:prSet presAssocID="{3650CC9E-3998-4A87-A599-4CCB3948D231}" presName="spacer" presStyleCnt="0"/>
      <dgm:spPr/>
    </dgm:pt>
    <dgm:pt modelId="{2CA4C7A1-4E19-4B03-AF35-2FE94611705D}" type="pres">
      <dgm:prSet presAssocID="{92E539F6-7B5D-4FC2-B9C7-7D97F790A7D9}" presName="parentText" presStyleLbl="node1" presStyleIdx="3" presStyleCnt="9" custScaleY="115649" custLinFactY="-83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4768DC-4813-4CD3-857C-7E303D35407C}" type="pres">
      <dgm:prSet presAssocID="{92E539F6-7B5D-4FC2-B9C7-7D97F790A7D9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A7C6EE-1440-4C94-9392-B064D1FBFA4E}" type="pres">
      <dgm:prSet presAssocID="{9F7EBBA0-58BE-42ED-8885-87D4EE2E503A}" presName="parentText" presStyleLbl="node1" presStyleIdx="4" presStyleCnt="9" custScaleY="99348" custLinFactY="-1961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60F597-1E3E-4E9C-80BD-7BD4D24497B0}" type="pres">
      <dgm:prSet presAssocID="{8815E821-D154-41CE-ABD6-0C87B0ABA131}" presName="spacer" presStyleCnt="0"/>
      <dgm:spPr/>
    </dgm:pt>
    <dgm:pt modelId="{D24B7D98-348D-494C-9B02-F7BDA0770935}" type="pres">
      <dgm:prSet presAssocID="{3EFD14E5-541A-46A0-A5F9-6AA216DE8423}" presName="parentText" presStyleLbl="node1" presStyleIdx="5" presStyleCnt="9" custScaleY="108484" custLinFactY="-1274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B621CA-89F8-4953-945B-9AFF48A8B191}" type="pres">
      <dgm:prSet presAssocID="{0D21F1CC-90F0-4E14-8361-B70E3C0995EE}" presName="spacer" presStyleCnt="0"/>
      <dgm:spPr/>
    </dgm:pt>
    <dgm:pt modelId="{A6423E5A-18DC-48F1-9DE2-578024394863}" type="pres">
      <dgm:prSet presAssocID="{FAD39D34-8F17-427D-BA7E-207C6DA8EF9D}" presName="parentText" presStyleLbl="node1" presStyleIdx="6" presStyleCnt="9" custFlipVert="1" custScaleY="13444" custLinFactY="947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07E154-A213-4C9F-AD42-70A6BC3071C0}" type="pres">
      <dgm:prSet presAssocID="{BB083517-B852-4BF1-9A2F-B9439D4CE739}" presName="spacer" presStyleCnt="0"/>
      <dgm:spPr/>
    </dgm:pt>
    <dgm:pt modelId="{79D12BC5-36E0-4EC7-9380-BCBF6083A1B4}" type="pres">
      <dgm:prSet presAssocID="{2F4B414B-B0C0-4429-82FD-D2874AB0DB78}" presName="parentText" presStyleLbl="node1" presStyleIdx="7" presStyleCnt="9" custScaleY="149381" custLinFactY="-759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BDE998-07B6-49F2-BAA6-07DB455BE8F2}" type="pres">
      <dgm:prSet presAssocID="{4046A345-525A-43B8-8D0D-D00FB7273ECA}" presName="spacer" presStyleCnt="0"/>
      <dgm:spPr/>
    </dgm:pt>
    <dgm:pt modelId="{2B9A8435-AEA9-4636-AB85-45A57585D441}" type="pres">
      <dgm:prSet presAssocID="{7A7CC04C-9878-4233-812D-7AE140792BE5}" presName="parentText" presStyleLbl="node1" presStyleIdx="8" presStyleCnt="9" custLinFactY="-628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09CA23E-97B5-4565-82D8-CAE60AC7C149}" type="presOf" srcId="{2F4B414B-B0C0-4429-82FD-D2874AB0DB78}" destId="{79D12BC5-36E0-4EC7-9380-BCBF6083A1B4}" srcOrd="0" destOrd="0" presId="urn:microsoft.com/office/officeart/2005/8/layout/vList2"/>
    <dgm:cxn modelId="{017A3601-0418-4EE1-BC8C-2D7B8BB0BBC9}" type="presOf" srcId="{46737AC8-2DC9-4D9B-B89C-5A58DEAF0486}" destId="{D64768DC-4813-4CD3-857C-7E303D35407C}" srcOrd="0" destOrd="1" presId="urn:microsoft.com/office/officeart/2005/8/layout/vList2"/>
    <dgm:cxn modelId="{2C26DFA0-7C20-40C2-B67C-46876C072D34}" type="presOf" srcId="{91BA115A-BE1B-4287-92F6-D80CB593F2AD}" destId="{B6B04148-B01A-4AF7-B690-96D30DE35F45}" srcOrd="0" destOrd="0" presId="urn:microsoft.com/office/officeart/2005/8/layout/vList2"/>
    <dgm:cxn modelId="{E5A960AD-43EA-48E4-A6A8-F381666194B9}" type="presOf" srcId="{A30BABDD-ECD6-4FB3-A12D-A3D90411CFB7}" destId="{9626E1C1-932B-44F7-B254-2E85C3784A11}" srcOrd="0" destOrd="0" presId="urn:microsoft.com/office/officeart/2005/8/layout/vList2"/>
    <dgm:cxn modelId="{460E6E8D-41B7-4B31-A03D-8CB040BCF918}" srcId="{94820311-3414-4253-B028-92FA59FAF208}" destId="{92E539F6-7B5D-4FC2-B9C7-7D97F790A7D9}" srcOrd="3" destOrd="0" parTransId="{55CFE3F1-1C29-47B1-9838-8CA788A6E17B}" sibTransId="{4AB223F8-DC1D-4944-AC56-83E5B85EA110}"/>
    <dgm:cxn modelId="{82A5B8B2-707F-4E57-AD64-048CE5D0B6FC}" srcId="{94820311-3414-4253-B028-92FA59FAF208}" destId="{A30BABDD-ECD6-4FB3-A12D-A3D90411CFB7}" srcOrd="2" destOrd="0" parTransId="{3E1781C9-8548-423B-938F-10BBA291BA4E}" sibTransId="{3650CC9E-3998-4A87-A599-4CCB3948D231}"/>
    <dgm:cxn modelId="{720E2E3F-8AB0-48DE-863F-5D83ED20FB19}" srcId="{94820311-3414-4253-B028-92FA59FAF208}" destId="{3EFD14E5-541A-46A0-A5F9-6AA216DE8423}" srcOrd="5" destOrd="0" parTransId="{1EF49757-AF86-4A93-88D6-41FC9AE5ED80}" sibTransId="{0D21F1CC-90F0-4E14-8361-B70E3C0995EE}"/>
    <dgm:cxn modelId="{19176496-C931-4209-A0B2-582D52A761C0}" type="presOf" srcId="{3EFD14E5-541A-46A0-A5F9-6AA216DE8423}" destId="{D24B7D98-348D-494C-9B02-F7BDA0770935}" srcOrd="0" destOrd="0" presId="urn:microsoft.com/office/officeart/2005/8/layout/vList2"/>
    <dgm:cxn modelId="{244D1E63-7550-48F9-A4F2-1C0548146EF8}" type="presOf" srcId="{6AFF9C40-284D-4DB0-B976-F76A011F21FB}" destId="{F8DB1C1A-D522-4A3A-9B28-252513169E7B}" srcOrd="0" destOrd="1" presId="urn:microsoft.com/office/officeart/2005/8/layout/vList2"/>
    <dgm:cxn modelId="{D9CF204C-4883-4BFE-8EDD-05196A4955F6}" type="presOf" srcId="{50D223BF-13AC-4260-90DE-C26030192130}" destId="{61C089D0-2405-4F48-9FA8-0D8A3B18E5AD}" srcOrd="0" destOrd="0" presId="urn:microsoft.com/office/officeart/2005/8/layout/vList2"/>
    <dgm:cxn modelId="{01D15D81-D542-4B67-869C-CAE747F0454D}" srcId="{94820311-3414-4253-B028-92FA59FAF208}" destId="{FAD39D34-8F17-427D-BA7E-207C6DA8EF9D}" srcOrd="6" destOrd="0" parTransId="{8A54E0E1-6A9C-4A26-B71B-89743C12A6BB}" sibTransId="{BB083517-B852-4BF1-9A2F-B9439D4CE739}"/>
    <dgm:cxn modelId="{D4A2A5FC-C99F-46F6-B5F3-7E25ACA41282}" type="presOf" srcId="{FAD39D34-8F17-427D-BA7E-207C6DA8EF9D}" destId="{A6423E5A-18DC-48F1-9DE2-578024394863}" srcOrd="0" destOrd="0" presId="urn:microsoft.com/office/officeart/2005/8/layout/vList2"/>
    <dgm:cxn modelId="{35EE82F8-92EA-48DC-B819-6132B9E3B1BC}" srcId="{94820311-3414-4253-B028-92FA59FAF208}" destId="{50D223BF-13AC-4260-90DE-C26030192130}" srcOrd="1" destOrd="0" parTransId="{F946C940-642F-4041-A2B4-FD756F343CCF}" sibTransId="{2E3B0337-4E13-4C3A-A162-32FD6BFC13E6}"/>
    <dgm:cxn modelId="{EA2E47D1-D95D-4D82-B557-B5933DA0187C}" type="presOf" srcId="{898DD97A-3932-4743-96D1-5A5650BE8D93}" destId="{F8DB1C1A-D522-4A3A-9B28-252513169E7B}" srcOrd="0" destOrd="0" presId="urn:microsoft.com/office/officeart/2005/8/layout/vList2"/>
    <dgm:cxn modelId="{30CED7C6-D25C-4EA8-B1B0-1A2552B482DE}" type="presOf" srcId="{7A7CC04C-9878-4233-812D-7AE140792BE5}" destId="{2B9A8435-AEA9-4636-AB85-45A57585D441}" srcOrd="0" destOrd="0" presId="urn:microsoft.com/office/officeart/2005/8/layout/vList2"/>
    <dgm:cxn modelId="{0AA32F90-8A9A-4CBB-88F7-CC17C9B66086}" type="presOf" srcId="{3BA7BA35-7EB8-4E19-99E0-546A7BBEC69B}" destId="{D64768DC-4813-4CD3-857C-7E303D35407C}" srcOrd="0" destOrd="0" presId="urn:microsoft.com/office/officeart/2005/8/layout/vList2"/>
    <dgm:cxn modelId="{B44B4704-03BD-4604-A728-070B4A42AC25}" srcId="{91BA115A-BE1B-4287-92F6-D80CB593F2AD}" destId="{BEEDD027-5A31-40A8-88D2-F731E497E825}" srcOrd="0" destOrd="0" parTransId="{E34424CD-1C8D-43C8-B8F2-A9856C048AA9}" sibTransId="{FFF19656-6654-4E3C-BD5F-FC427734E6D0}"/>
    <dgm:cxn modelId="{4BD288BA-53CE-4905-BE60-C056210D2547}" srcId="{E1E1F60E-AD19-4B0E-A545-2E33AEDB2074}" destId="{91BA115A-BE1B-4287-92F6-D80CB593F2AD}" srcOrd="0" destOrd="0" parTransId="{C258468B-E4DE-4888-853D-F7AF8C7CA15A}" sibTransId="{A44B2509-4AED-4976-9D14-6ECC77EDE883}"/>
    <dgm:cxn modelId="{49C61478-85E8-4335-9193-F9B5A092753A}" type="presOf" srcId="{E1E1F60E-AD19-4B0E-A545-2E33AEDB2074}" destId="{FCDF0AF2-4C7A-4235-9BAF-46DCD4AE7AC1}" srcOrd="0" destOrd="0" presId="urn:microsoft.com/office/officeart/2005/8/layout/vList2"/>
    <dgm:cxn modelId="{EA653EAE-063E-46D0-88F1-A12A16CED369}" type="presOf" srcId="{92E539F6-7B5D-4FC2-B9C7-7D97F790A7D9}" destId="{2CA4C7A1-4E19-4B03-AF35-2FE94611705D}" srcOrd="0" destOrd="0" presId="urn:microsoft.com/office/officeart/2005/8/layout/vList2"/>
    <dgm:cxn modelId="{0BA0CB55-28CA-4BBE-937D-346011A5B899}" srcId="{94820311-3414-4253-B028-92FA59FAF208}" destId="{7A7CC04C-9878-4233-812D-7AE140792BE5}" srcOrd="8" destOrd="0" parTransId="{65011729-329C-4314-B299-D35F6B808586}" sibTransId="{5B4532A3-CC36-47A2-B225-A84C6132DD0F}"/>
    <dgm:cxn modelId="{3F16033B-B317-4F78-ADA0-1766030B6348}" srcId="{92E539F6-7B5D-4FC2-B9C7-7D97F790A7D9}" destId="{46737AC8-2DC9-4D9B-B89C-5A58DEAF0486}" srcOrd="1" destOrd="0" parTransId="{F37B8F02-5922-47E0-86CF-33852A534FE0}" sibTransId="{A9DFAAD9-F9B9-4C10-85D7-FD004A024E25}"/>
    <dgm:cxn modelId="{0A32313D-262C-4CDE-8036-76CBC5401333}" srcId="{94820311-3414-4253-B028-92FA59FAF208}" destId="{E1E1F60E-AD19-4B0E-A545-2E33AEDB2074}" srcOrd="0" destOrd="0" parTransId="{8D6D68C1-613E-4D0A-B385-A923BDA9360D}" sibTransId="{E649D7B1-BA60-4E8D-9824-5B925955C9EB}"/>
    <dgm:cxn modelId="{F7B765B8-3942-4325-8D84-BD084BD40573}" srcId="{94820311-3414-4253-B028-92FA59FAF208}" destId="{9F7EBBA0-58BE-42ED-8885-87D4EE2E503A}" srcOrd="4" destOrd="0" parTransId="{D81CF66D-2B00-43F8-B2E1-D6448CFB9735}" sibTransId="{8815E821-D154-41CE-ABD6-0C87B0ABA131}"/>
    <dgm:cxn modelId="{2A9D99C8-10DD-4708-A144-BC68AE574B19}" type="presOf" srcId="{9F7EBBA0-58BE-42ED-8885-87D4EE2E503A}" destId="{C5A7C6EE-1440-4C94-9392-B064D1FBFA4E}" srcOrd="0" destOrd="0" presId="urn:microsoft.com/office/officeart/2005/8/layout/vList2"/>
    <dgm:cxn modelId="{6959C3E5-736A-4171-85C2-B5095624A18E}" type="presOf" srcId="{94820311-3414-4253-B028-92FA59FAF208}" destId="{0BC169F2-A20C-440A-8BA4-7A28BF13393E}" srcOrd="0" destOrd="0" presId="urn:microsoft.com/office/officeart/2005/8/layout/vList2"/>
    <dgm:cxn modelId="{C4AC6BB4-35C8-4D9D-B1AF-954B295C68B1}" type="presOf" srcId="{BEEDD027-5A31-40A8-88D2-F731E497E825}" destId="{B6B04148-B01A-4AF7-B690-96D30DE35F45}" srcOrd="0" destOrd="1" presId="urn:microsoft.com/office/officeart/2005/8/layout/vList2"/>
    <dgm:cxn modelId="{41F0E132-531B-45E3-8694-CCE44BEF9B4D}" srcId="{94820311-3414-4253-B028-92FA59FAF208}" destId="{2F4B414B-B0C0-4429-82FD-D2874AB0DB78}" srcOrd="7" destOrd="0" parTransId="{25981BF4-CA79-4EC9-A7F6-D642EBC576F4}" sibTransId="{4046A345-525A-43B8-8D0D-D00FB7273ECA}"/>
    <dgm:cxn modelId="{4D911FD3-C28B-4827-936F-73C25AFF5038}" srcId="{92E539F6-7B5D-4FC2-B9C7-7D97F790A7D9}" destId="{3BA7BA35-7EB8-4E19-99E0-546A7BBEC69B}" srcOrd="0" destOrd="0" parTransId="{6E48373F-CB8D-420E-9EAC-53B3EB4B41F4}" sibTransId="{4366BF5E-C851-408C-A1A4-D8DFB29DE2D7}"/>
    <dgm:cxn modelId="{57FCF3CC-3CC9-40CC-A2DA-6A96AF9F5648}" srcId="{50D223BF-13AC-4260-90DE-C26030192130}" destId="{6AFF9C40-284D-4DB0-B976-F76A011F21FB}" srcOrd="1" destOrd="0" parTransId="{5E407C5F-33E5-42E2-88FA-6F9396900791}" sibTransId="{0320C0E6-0CD0-47C5-B505-06636F7E6CD9}"/>
    <dgm:cxn modelId="{85944A5E-7A73-456D-9309-52F143C252A3}" srcId="{50D223BF-13AC-4260-90DE-C26030192130}" destId="{898DD97A-3932-4743-96D1-5A5650BE8D93}" srcOrd="0" destOrd="0" parTransId="{7009FCA9-ABBF-4F15-B5E9-CE1FFEB7132F}" sibTransId="{1CCF63AB-21F3-4729-9C03-DD32913504E5}"/>
    <dgm:cxn modelId="{E4A02A66-BEAA-4257-A1F3-1ED19CDBB96E}" type="presParOf" srcId="{0BC169F2-A20C-440A-8BA4-7A28BF13393E}" destId="{FCDF0AF2-4C7A-4235-9BAF-46DCD4AE7AC1}" srcOrd="0" destOrd="0" presId="urn:microsoft.com/office/officeart/2005/8/layout/vList2"/>
    <dgm:cxn modelId="{5B66530C-6B5B-4D68-8057-3AB2619815DC}" type="presParOf" srcId="{0BC169F2-A20C-440A-8BA4-7A28BF13393E}" destId="{B6B04148-B01A-4AF7-B690-96D30DE35F45}" srcOrd="1" destOrd="0" presId="urn:microsoft.com/office/officeart/2005/8/layout/vList2"/>
    <dgm:cxn modelId="{6CB02505-C6B5-4169-A33E-E039FC71C472}" type="presParOf" srcId="{0BC169F2-A20C-440A-8BA4-7A28BF13393E}" destId="{61C089D0-2405-4F48-9FA8-0D8A3B18E5AD}" srcOrd="2" destOrd="0" presId="urn:microsoft.com/office/officeart/2005/8/layout/vList2"/>
    <dgm:cxn modelId="{7B395921-14EF-4E33-9FBE-22EA63583A76}" type="presParOf" srcId="{0BC169F2-A20C-440A-8BA4-7A28BF13393E}" destId="{F8DB1C1A-D522-4A3A-9B28-252513169E7B}" srcOrd="3" destOrd="0" presId="urn:microsoft.com/office/officeart/2005/8/layout/vList2"/>
    <dgm:cxn modelId="{94D04FAE-DBBB-4C28-BDD6-C7608C32CEDF}" type="presParOf" srcId="{0BC169F2-A20C-440A-8BA4-7A28BF13393E}" destId="{9626E1C1-932B-44F7-B254-2E85C3784A11}" srcOrd="4" destOrd="0" presId="urn:microsoft.com/office/officeart/2005/8/layout/vList2"/>
    <dgm:cxn modelId="{7B8F52F8-9832-4123-BD99-304C7EFB534B}" type="presParOf" srcId="{0BC169F2-A20C-440A-8BA4-7A28BF13393E}" destId="{A75C78D6-125F-4139-830C-CB568570F8C9}" srcOrd="5" destOrd="0" presId="urn:microsoft.com/office/officeart/2005/8/layout/vList2"/>
    <dgm:cxn modelId="{A0420A4D-9030-43C3-BBF5-F5E556B641D1}" type="presParOf" srcId="{0BC169F2-A20C-440A-8BA4-7A28BF13393E}" destId="{2CA4C7A1-4E19-4B03-AF35-2FE94611705D}" srcOrd="6" destOrd="0" presId="urn:microsoft.com/office/officeart/2005/8/layout/vList2"/>
    <dgm:cxn modelId="{CACEC75E-F4A3-4B5F-8EAD-E540365E31E0}" type="presParOf" srcId="{0BC169F2-A20C-440A-8BA4-7A28BF13393E}" destId="{D64768DC-4813-4CD3-857C-7E303D35407C}" srcOrd="7" destOrd="0" presId="urn:microsoft.com/office/officeart/2005/8/layout/vList2"/>
    <dgm:cxn modelId="{35E200A2-D7D4-4DEF-B1B7-C60B977E9050}" type="presParOf" srcId="{0BC169F2-A20C-440A-8BA4-7A28BF13393E}" destId="{C5A7C6EE-1440-4C94-9392-B064D1FBFA4E}" srcOrd="8" destOrd="0" presId="urn:microsoft.com/office/officeart/2005/8/layout/vList2"/>
    <dgm:cxn modelId="{2A6D3BC8-52FD-4754-BEAF-1C20FB824455}" type="presParOf" srcId="{0BC169F2-A20C-440A-8BA4-7A28BF13393E}" destId="{AB60F597-1E3E-4E9C-80BD-7BD4D24497B0}" srcOrd="9" destOrd="0" presId="urn:microsoft.com/office/officeart/2005/8/layout/vList2"/>
    <dgm:cxn modelId="{8516BB89-5D7D-49F2-80B9-B4C06F2EFBBC}" type="presParOf" srcId="{0BC169F2-A20C-440A-8BA4-7A28BF13393E}" destId="{D24B7D98-348D-494C-9B02-F7BDA0770935}" srcOrd="10" destOrd="0" presId="urn:microsoft.com/office/officeart/2005/8/layout/vList2"/>
    <dgm:cxn modelId="{877DEA82-11DB-4416-8F74-372782BC8545}" type="presParOf" srcId="{0BC169F2-A20C-440A-8BA4-7A28BF13393E}" destId="{BBB621CA-89F8-4953-945B-9AFF48A8B191}" srcOrd="11" destOrd="0" presId="urn:microsoft.com/office/officeart/2005/8/layout/vList2"/>
    <dgm:cxn modelId="{008EEE22-7480-48A6-A5F4-7F2222E97A35}" type="presParOf" srcId="{0BC169F2-A20C-440A-8BA4-7A28BF13393E}" destId="{A6423E5A-18DC-48F1-9DE2-578024394863}" srcOrd="12" destOrd="0" presId="urn:microsoft.com/office/officeart/2005/8/layout/vList2"/>
    <dgm:cxn modelId="{15A7B885-7164-41D4-A90F-81C9B916DBA0}" type="presParOf" srcId="{0BC169F2-A20C-440A-8BA4-7A28BF13393E}" destId="{9C07E154-A213-4C9F-AD42-70A6BC3071C0}" srcOrd="13" destOrd="0" presId="urn:microsoft.com/office/officeart/2005/8/layout/vList2"/>
    <dgm:cxn modelId="{CB48C5F5-5C48-4838-8DA1-51DB0F8F2FCF}" type="presParOf" srcId="{0BC169F2-A20C-440A-8BA4-7A28BF13393E}" destId="{79D12BC5-36E0-4EC7-9380-BCBF6083A1B4}" srcOrd="14" destOrd="0" presId="urn:microsoft.com/office/officeart/2005/8/layout/vList2"/>
    <dgm:cxn modelId="{15CF22F5-CD7F-404F-803A-75A234188FAA}" type="presParOf" srcId="{0BC169F2-A20C-440A-8BA4-7A28BF13393E}" destId="{56BDE998-07B6-49F2-BAA6-07DB455BE8F2}" srcOrd="15" destOrd="0" presId="urn:microsoft.com/office/officeart/2005/8/layout/vList2"/>
    <dgm:cxn modelId="{FE494058-762F-4891-AA03-6D895A634FEE}" type="presParOf" srcId="{0BC169F2-A20C-440A-8BA4-7A28BF13393E}" destId="{2B9A8435-AEA9-4636-AB85-45A57585D441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CDF0AF2-4C7A-4235-9BAF-46DCD4AE7AC1}">
      <dsp:nvSpPr>
        <dsp:cNvPr id="0" name=""/>
        <dsp:cNvSpPr/>
      </dsp:nvSpPr>
      <dsp:spPr>
        <a:xfrm>
          <a:off x="0" y="1764"/>
          <a:ext cx="2915816" cy="599865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Общегосударственные вопросы: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2 360 тыс.руб.</a:t>
          </a:r>
          <a:endParaRPr lang="ru-RU" sz="1400" b="1" kern="1200" baseline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764"/>
        <a:ext cx="2915816" cy="599865"/>
      </dsp:txXfrm>
    </dsp:sp>
    <dsp:sp modelId="{B6B04148-B01A-4AF7-B690-96D30DE35F45}">
      <dsp:nvSpPr>
        <dsp:cNvPr id="0" name=""/>
        <dsp:cNvSpPr/>
      </dsp:nvSpPr>
      <dsp:spPr>
        <a:xfrm>
          <a:off x="0" y="601630"/>
          <a:ext cx="2915816" cy="314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577" tIns="6350" rIns="35560" bIns="6350" numCol="1" spcCol="1270" anchor="t" anchorCtr="0">
          <a:noAutofit/>
        </a:bodyPr>
        <a:lstStyle/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400" kern="1200" dirty="0"/>
        </a:p>
        <a:p>
          <a:pPr marL="114300" lvl="2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400" kern="1200" dirty="0"/>
        </a:p>
      </dsp:txBody>
      <dsp:txXfrm>
        <a:off x="0" y="601630"/>
        <a:ext cx="2915816" cy="31479"/>
      </dsp:txXfrm>
    </dsp:sp>
    <dsp:sp modelId="{61C089D0-2405-4F48-9FA8-0D8A3B18E5AD}">
      <dsp:nvSpPr>
        <dsp:cNvPr id="0" name=""/>
        <dsp:cNvSpPr/>
      </dsp:nvSpPr>
      <dsp:spPr>
        <a:xfrm>
          <a:off x="0" y="603959"/>
          <a:ext cx="2915816" cy="812049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Национальная безопасность и правоохранительная деятельность:  0,03тыс.руб.</a:t>
          </a:r>
          <a:endParaRPr lang="ru-RU" sz="1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603959"/>
        <a:ext cx="2915816" cy="812049"/>
      </dsp:txXfrm>
    </dsp:sp>
    <dsp:sp modelId="{F8DB1C1A-D522-4A3A-9B28-252513169E7B}">
      <dsp:nvSpPr>
        <dsp:cNvPr id="0" name=""/>
        <dsp:cNvSpPr/>
      </dsp:nvSpPr>
      <dsp:spPr>
        <a:xfrm>
          <a:off x="0" y="1445158"/>
          <a:ext cx="2915816" cy="19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577" tIns="6350" rIns="35560" bIns="6350" numCol="1" spcCol="1270" anchor="t" anchorCtr="0">
          <a:noAutofit/>
        </a:bodyPr>
        <a:lstStyle/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400" kern="1200" dirty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400" kern="1200" dirty="0"/>
        </a:p>
      </dsp:txBody>
      <dsp:txXfrm>
        <a:off x="0" y="1445158"/>
        <a:ext cx="2915816" cy="19006"/>
      </dsp:txXfrm>
    </dsp:sp>
    <dsp:sp modelId="{2CA4C7A1-4E19-4B03-AF35-2FE94611705D}">
      <dsp:nvSpPr>
        <dsp:cNvPr id="0" name=""/>
        <dsp:cNvSpPr/>
      </dsp:nvSpPr>
      <dsp:spPr>
        <a:xfrm>
          <a:off x="0" y="1440162"/>
          <a:ext cx="2915816" cy="693738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Национальная экономика: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26 744 тыс.руб.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440162"/>
        <a:ext cx="2915816" cy="693738"/>
      </dsp:txXfrm>
    </dsp:sp>
    <dsp:sp modelId="{D64768DC-4813-4CD3-857C-7E303D35407C}">
      <dsp:nvSpPr>
        <dsp:cNvPr id="0" name=""/>
        <dsp:cNvSpPr/>
      </dsp:nvSpPr>
      <dsp:spPr>
        <a:xfrm>
          <a:off x="0" y="2157903"/>
          <a:ext cx="2915816" cy="19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577" tIns="6350" rIns="35560" bIns="6350" numCol="1" spcCol="1270" anchor="t" anchorCtr="0">
          <a:noAutofit/>
        </a:bodyPr>
        <a:lstStyle/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400" kern="1200" dirty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400" kern="1200" dirty="0"/>
        </a:p>
      </dsp:txBody>
      <dsp:txXfrm>
        <a:off x="0" y="2157903"/>
        <a:ext cx="2915816" cy="19006"/>
      </dsp:txXfrm>
    </dsp:sp>
    <dsp:sp modelId="{C5A7C6EE-1440-4C94-9392-B064D1FBFA4E}">
      <dsp:nvSpPr>
        <dsp:cNvPr id="0" name=""/>
        <dsp:cNvSpPr/>
      </dsp:nvSpPr>
      <dsp:spPr>
        <a:xfrm>
          <a:off x="0" y="2055958"/>
          <a:ext cx="2915816" cy="595954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Жилищно-коммунальное хозяйство:  26 291 тыс.руб.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055958"/>
        <a:ext cx="2915816" cy="595954"/>
      </dsp:txXfrm>
    </dsp:sp>
    <dsp:sp modelId="{D24B7D98-348D-494C-9B02-F7BDA0770935}">
      <dsp:nvSpPr>
        <dsp:cNvPr id="0" name=""/>
        <dsp:cNvSpPr/>
      </dsp:nvSpPr>
      <dsp:spPr>
        <a:xfrm>
          <a:off x="0" y="2696399"/>
          <a:ext cx="2915816" cy="650757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Образование: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 0,04 тыс.руб.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696399"/>
        <a:ext cx="2915816" cy="650757"/>
      </dsp:txXfrm>
    </dsp:sp>
    <dsp:sp modelId="{A6423E5A-18DC-48F1-9DE2-578024394863}">
      <dsp:nvSpPr>
        <dsp:cNvPr id="0" name=""/>
        <dsp:cNvSpPr/>
      </dsp:nvSpPr>
      <dsp:spPr>
        <a:xfrm flipV="1">
          <a:off x="0" y="3490375"/>
          <a:ext cx="2915816" cy="806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 flipV="1">
        <a:off x="0" y="3490375"/>
        <a:ext cx="2915816" cy="80645"/>
      </dsp:txXfrm>
    </dsp:sp>
    <dsp:sp modelId="{79D12BC5-36E0-4EC7-9380-BCBF6083A1B4}">
      <dsp:nvSpPr>
        <dsp:cNvPr id="0" name=""/>
        <dsp:cNvSpPr/>
      </dsp:nvSpPr>
      <dsp:spPr>
        <a:xfrm>
          <a:off x="0" y="3453795"/>
          <a:ext cx="2915816" cy="750317"/>
        </a:xfrm>
        <a:prstGeom prst="round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Культура, кинематография: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19 485 тыс.руб.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453795"/>
        <a:ext cx="2915816" cy="750317"/>
      </dsp:txXfrm>
    </dsp:sp>
    <dsp:sp modelId="{2B9A8435-AEA9-4636-AB85-45A57585D441}">
      <dsp:nvSpPr>
        <dsp:cNvPr id="0" name=""/>
        <dsp:cNvSpPr/>
      </dsp:nvSpPr>
      <dsp:spPr>
        <a:xfrm>
          <a:off x="0" y="4226800"/>
          <a:ext cx="2915816" cy="599865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Социальная политика: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0,03тыс.руб</a:t>
          </a:r>
          <a:r>
            <a:rPr lang="ru-RU" sz="500" kern="1200" dirty="0" smtClean="0">
              <a:solidFill>
                <a:schemeClr val="tx1"/>
              </a:solidFill>
            </a:rPr>
            <a:t>.</a:t>
          </a:r>
          <a:endParaRPr lang="ru-RU" sz="500" kern="1200" dirty="0">
            <a:solidFill>
              <a:schemeClr val="tx1"/>
            </a:solidFill>
          </a:endParaRPr>
        </a:p>
      </dsp:txBody>
      <dsp:txXfrm>
        <a:off x="0" y="4226800"/>
        <a:ext cx="2915816" cy="599865"/>
      </dsp:txXfrm>
    </dsp:sp>
    <dsp:sp modelId="{66015505-DBB8-4D5F-99C3-16F69D1C1F75}">
      <dsp:nvSpPr>
        <dsp:cNvPr id="0" name=""/>
        <dsp:cNvSpPr/>
      </dsp:nvSpPr>
      <dsp:spPr>
        <a:xfrm>
          <a:off x="0" y="4849352"/>
          <a:ext cx="2915816" cy="5998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rPr>
            <a:t>Физическая культура и спорт: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rPr>
            <a:t> 0,01тыс.руб</a:t>
          </a:r>
          <a:r>
            <a:rPr lang="ru-RU" sz="500" kern="1200" dirty="0" smtClean="0">
              <a:solidFill>
                <a:schemeClr val="bg2">
                  <a:lumMod val="10000"/>
                </a:schemeClr>
              </a:solidFill>
            </a:rPr>
            <a:t>.</a:t>
          </a:r>
          <a:endParaRPr lang="ru-RU" sz="500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0" y="4849352"/>
        <a:ext cx="2915816" cy="5998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0.36735</cdr:x>
      <cdr:y>0.29031</cdr:y>
    </cdr:from>
    <cdr:to>
      <cdr:x>0.70813</cdr:x>
      <cdr:y>0.39229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96144" y="1844824"/>
          <a:ext cx="1202432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2023 </a:t>
          </a:r>
          <a:r>
            <a:rPr lang="ru-RU" sz="1800" dirty="0" smtClean="0"/>
            <a:t>год</a:t>
          </a:r>
          <a:endParaRPr lang="ru-RU" sz="1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0.36735</cdr:x>
      <cdr:y>0.36963</cdr:y>
    </cdr:from>
    <cdr:to>
      <cdr:x>0.83615</cdr:x>
      <cdr:y>0.51025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78783" y="1345506"/>
          <a:ext cx="1121481" cy="5118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2023 </a:t>
          </a:r>
          <a:r>
            <a:rPr lang="ru-RU" sz="1800" dirty="0" smtClean="0"/>
            <a:t>год</a:t>
          </a:r>
          <a:endParaRPr lang="ru-RU" sz="18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BD474-375D-4926-87CC-1907211DFA99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7BC68D-8F34-4253-A56C-60FB96DF61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5713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856840-330A-4905-9AD4-F85DAEBA0C56}" type="slidenum">
              <a:rPr lang="ru-RU" smtClean="0"/>
              <a:pPr/>
              <a:t>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28249638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7892" name="Номер слайда 3"/>
          <p:cNvSpPr txBox="1">
            <a:spLocks noGrp="1"/>
          </p:cNvSpPr>
          <p:nvPr/>
        </p:nvSpPr>
        <p:spPr bwMode="auto">
          <a:xfrm>
            <a:off x="3884815" y="8685413"/>
            <a:ext cx="2971587" cy="45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69F79DE-EF7C-43E0-B00D-6D7AEF07F6E6}" type="slidenum">
              <a:rPr lang="ru-RU" sz="1200"/>
              <a:pPr algn="r"/>
              <a:t>18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xmlns="" val="197564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7BC68D-8F34-4253-A56C-60FB96DF61FB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9789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9700" name="Номер слайда 3"/>
          <p:cNvSpPr txBox="1">
            <a:spLocks noGrp="1"/>
          </p:cNvSpPr>
          <p:nvPr/>
        </p:nvSpPr>
        <p:spPr bwMode="auto">
          <a:xfrm>
            <a:off x="3884815" y="8685413"/>
            <a:ext cx="2971587" cy="45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2188DA7-3632-4D73-80B6-B743F754B646}" type="slidenum">
              <a:rPr lang="ru-RU" sz="1200"/>
              <a:pPr algn="r"/>
              <a:t>6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xmlns="" val="1546685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400" b="1" dirty="0" smtClean="0"/>
              <a:t>Слайд №4</a:t>
            </a:r>
            <a:endParaRPr lang="ru-RU" sz="1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40D93-7E5E-42A1-AFF5-D43D194FE621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7910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400" b="1" dirty="0" smtClean="0"/>
              <a:t>Слайд №6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40D93-7E5E-42A1-AFF5-D43D194FE621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2965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0724" name="Номер слайда 3"/>
          <p:cNvSpPr txBox="1">
            <a:spLocks noGrp="1"/>
          </p:cNvSpPr>
          <p:nvPr/>
        </p:nvSpPr>
        <p:spPr bwMode="auto">
          <a:xfrm>
            <a:off x="3884815" y="8685413"/>
            <a:ext cx="2971587" cy="45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49F2544-31CB-4ECD-B65C-38808F177C43}" type="slidenum">
              <a:rPr lang="ru-RU" sz="1200"/>
              <a:pPr algn="r"/>
              <a:t>12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xmlns="" val="4010618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0724" name="Номер слайда 3"/>
          <p:cNvSpPr txBox="1">
            <a:spLocks noGrp="1"/>
          </p:cNvSpPr>
          <p:nvPr/>
        </p:nvSpPr>
        <p:spPr bwMode="auto">
          <a:xfrm>
            <a:off x="3884815" y="8685413"/>
            <a:ext cx="2971587" cy="45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49F2544-31CB-4ECD-B65C-38808F177C43}" type="slidenum">
              <a:rPr lang="ru-RU" sz="1200"/>
              <a:pPr algn="r"/>
              <a:t>13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xmlns="" val="401061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AB1ED929-6278-42B1-88B9-50E4526D99E3}" type="slidenum">
              <a:rPr lang="ru-RU" altLang="ru-RU" smtClean="0"/>
              <a:pPr defTabSz="909638"/>
              <a:t>16</a:t>
            </a:fld>
            <a:endParaRPr lang="ru-RU" altLang="ru-RU" smtClean="0"/>
          </a:p>
        </p:txBody>
      </p:sp>
      <p:sp>
        <p:nvSpPr>
          <p:cNvPr id="58371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8238" y="682625"/>
            <a:ext cx="4581525" cy="3435350"/>
          </a:xfrm>
          <a:ln/>
        </p:spPr>
      </p:sp>
      <p:sp>
        <p:nvSpPr>
          <p:cNvPr id="58372" name="Заметки 2"/>
          <p:cNvSpPr>
            <a:spLocks noGrp="1"/>
          </p:cNvSpPr>
          <p:nvPr>
            <p:ph type="body" idx="1"/>
          </p:nvPr>
        </p:nvSpPr>
        <p:spPr>
          <a:xfrm>
            <a:off x="687082" y="4343912"/>
            <a:ext cx="5485439" cy="4115823"/>
          </a:xfrm>
          <a:noFill/>
          <a:ln/>
        </p:spPr>
        <p:txBody>
          <a:bodyPr lIns="90977" tIns="45489" rIns="90977" bIns="45489"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8373" name="Номер слайда 3"/>
          <p:cNvSpPr txBox="1">
            <a:spLocks noGrp="1"/>
          </p:cNvSpPr>
          <p:nvPr/>
        </p:nvSpPr>
        <p:spPr bwMode="auto">
          <a:xfrm>
            <a:off x="3885453" y="8686362"/>
            <a:ext cx="2970946" cy="456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977" tIns="45489" rIns="90977" bIns="45489" anchor="b"/>
          <a:lstStyle/>
          <a:p>
            <a:pPr algn="r" defTabSz="898525" eaLnBrk="1" hangingPunct="1"/>
            <a:fld id="{BC11E393-21BB-433A-806D-FD17F131DFB6}" type="slidenum">
              <a:rPr lang="ru-RU" altLang="ru-RU" sz="1200">
                <a:latin typeface="Calibri" pitchFamily="34" charset="0"/>
              </a:rPr>
              <a:pPr algn="r" defTabSz="898525" eaLnBrk="1" hangingPunct="1"/>
              <a:t>16</a:t>
            </a:fld>
            <a:endParaRPr lang="ru-RU" altLang="ru-RU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25572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Слайд №7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40D93-7E5E-42A1-AFF5-D43D194FE621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27304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358B-0262-496C-A7A9-666BAAC4DFF6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497-90C0-4E9F-A659-E46E2BAB8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358B-0262-496C-A7A9-666BAAC4DFF6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497-90C0-4E9F-A659-E46E2BAB8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358B-0262-496C-A7A9-666BAAC4DFF6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497-90C0-4E9F-A659-E46E2BAB8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358B-0262-496C-A7A9-666BAAC4DFF6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497-90C0-4E9F-A659-E46E2BAB8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358B-0262-496C-A7A9-666BAAC4DFF6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497-90C0-4E9F-A659-E46E2BAB8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358B-0262-496C-A7A9-666BAAC4DFF6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497-90C0-4E9F-A659-E46E2BAB8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358B-0262-496C-A7A9-666BAAC4DFF6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497-90C0-4E9F-A659-E46E2BAB8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358B-0262-496C-A7A9-666BAAC4DFF6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497-90C0-4E9F-A659-E46E2BAB8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358B-0262-496C-A7A9-666BAAC4DFF6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497-90C0-4E9F-A659-E46E2BAB8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358B-0262-496C-A7A9-666BAAC4DFF6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497-90C0-4E9F-A659-E46E2BAB8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358B-0262-496C-A7A9-666BAAC4DFF6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497-90C0-4E9F-A659-E46E2BAB8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9358B-0262-496C-A7A9-666BAAC4DFF6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C0497-90C0-4E9F-A659-E46E2BAB8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hyperlink" Target="http://images.yandex.ru/yandsearch?source=psearch&amp;text=%D1%81%D0%BF%D0%BE%D1%80%D1%82&amp;pos=8&amp;rpt=simage&amp;lr=7&amp;uinfo=sw-1180-sh-906-fw-955-fh-598-pd-1&amp;img_url=http://www.franklinliquors.com/sports_link.jpg" TargetMode="External"/><Relationship Id="rId4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Data" Target="../diagrams/data1.xml"/><Relationship Id="rId7" Type="http://schemas.openxmlformats.org/officeDocument/2006/relationships/diagramData" Target="../diagrams/data2.xml"/><Relationship Id="rId12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microsoft.com/office/2007/relationships/diagramDrawing" Target="../diagrams/drawing2.xml"/><Relationship Id="rId5" Type="http://schemas.openxmlformats.org/officeDocument/2006/relationships/diagramQuickStyle" Target="../diagrams/quickStyle1.xml"/><Relationship Id="rId10" Type="http://schemas.openxmlformats.org/officeDocument/2006/relationships/diagramColors" Target="../diagrams/colors2.xml"/><Relationship Id="rId4" Type="http://schemas.openxmlformats.org/officeDocument/2006/relationships/diagramLayout" Target="../diagrams/layout1.xml"/><Relationship Id="rId9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6" name="Rectangle 4"/>
          <p:cNvSpPr>
            <a:spLocks noChangeArrowheads="1"/>
          </p:cNvSpPr>
          <p:nvPr/>
        </p:nvSpPr>
        <p:spPr bwMode="auto">
          <a:xfrm>
            <a:off x="1187624" y="332656"/>
            <a:ext cx="7344494" cy="575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/>
          <a:lstStyle/>
          <a:p>
            <a:pPr algn="ctr" eaLnBrk="1" hangingPunct="1">
              <a:defRPr/>
            </a:pPr>
            <a:endParaRPr lang="ru-RU" sz="3600" b="1" dirty="0" smtClean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Новоклязьминское  сельское поселение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-214346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/>
          <a:lstStyle/>
          <a:p>
            <a:pPr algn="ctr" eaLnBrk="1" hangingPunct="1">
              <a:defRPr/>
            </a:pPr>
            <a:endParaRPr lang="ru-RU" sz="2400" b="1" dirty="0" smtClean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5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5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5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5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sz="5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endParaRPr lang="ru-RU" sz="5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2400" b="1" dirty="0" smtClean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1400" b="1" dirty="0" smtClean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sz="14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с.Новоклязьминское</a:t>
            </a: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2023 год </a:t>
            </a:r>
            <a:endParaRPr lang="ru-RU" sz="1400" b="1" dirty="0" smtClean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2400" b="1" dirty="0" smtClean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2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2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37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57422" y="928670"/>
            <a:ext cx="4643470" cy="33218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(руб.)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714489"/>
          <a:ext cx="8329642" cy="4741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rgbClr val="FFC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Раздел 1: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исполнение бюджета Новоклязьминского сельского поселения 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2023 году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 доходам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885113" y="6453188"/>
            <a:ext cx="1081087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1016000" eaLnBrk="1" hangingPunct="1"/>
            <a:endParaRPr lang="ru-RU" sz="2000" b="1" dirty="0">
              <a:latin typeface="Calibri" pitchFamily="34" charset="0"/>
            </a:endParaRP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79388" y="260648"/>
            <a:ext cx="8856662" cy="313932"/>
          </a:xfrm>
          <a:prstGeom prst="rect">
            <a:avLst/>
          </a:prstGeom>
          <a:solidFill>
            <a:srgbClr val="FFC000"/>
          </a:soli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1016000" eaLnBrk="1" hangingPunct="1">
              <a:lnSpc>
                <a:spcPct val="60000"/>
              </a:lnSpc>
              <a:spcBef>
                <a:spcPct val="20000"/>
              </a:spcBef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Анализ исполнения бюджета за три  предыдущих года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4" y="1038225"/>
          <a:ext cx="8893205" cy="5153593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405122"/>
                <a:gridCol w="952332"/>
                <a:gridCol w="847566"/>
                <a:gridCol w="712980"/>
                <a:gridCol w="1184944"/>
                <a:gridCol w="766228"/>
                <a:gridCol w="560248"/>
                <a:gridCol w="1000132"/>
                <a:gridCol w="847871"/>
                <a:gridCol w="615782"/>
              </a:tblGrid>
              <a:tr h="38077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</a:t>
                      </a:r>
                      <a:r>
                        <a:rPr lang="ru-RU" sz="24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24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</a:t>
                      </a:r>
                      <a:r>
                        <a:rPr lang="ru-RU" sz="24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24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</a:t>
                      </a:r>
                      <a:r>
                        <a:rPr lang="ru-RU" sz="24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24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18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Решение </a:t>
                      </a:r>
                      <a:r>
                        <a:rPr lang="ru-RU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 бюджете </a:t>
                      </a:r>
                      <a:r>
                        <a:rPr lang="ru-RU" sz="12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 учетом изменений)</a:t>
                      </a:r>
                      <a:endParaRPr lang="ru-RU" sz="12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Решение </a:t>
                      </a:r>
                      <a:r>
                        <a:rPr lang="ru-RU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 бюджете </a:t>
                      </a:r>
                      <a:r>
                        <a:rPr lang="ru-RU" sz="12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 учетом изменений)</a:t>
                      </a:r>
                      <a:endParaRPr lang="ru-RU" sz="12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Решение </a:t>
                      </a:r>
                      <a:r>
                        <a:rPr lang="ru-RU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 бюджете </a:t>
                      </a:r>
                      <a:r>
                        <a:rPr lang="ru-RU" sz="12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 учетом изменений)</a:t>
                      </a:r>
                      <a:endParaRPr lang="ru-RU" sz="12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9382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4 454,42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4 480,09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100,58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4 170,9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4 194,0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100,55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4 454,42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4 480,09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100,58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357871"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9382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доходы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80,0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105,7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132,16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415,0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438,1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105,56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80,0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105,7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132,16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9382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598240"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4 004,42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4 004,42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3 755,9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3 755,9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4 004,42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4 004,42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255" name="Text Box 2"/>
          <p:cNvSpPr txBox="1">
            <a:spLocks noChangeArrowheads="1"/>
          </p:cNvSpPr>
          <p:nvPr/>
        </p:nvSpPr>
        <p:spPr bwMode="auto">
          <a:xfrm>
            <a:off x="7847013" y="620688"/>
            <a:ext cx="1296987" cy="369332"/>
          </a:xfrm>
          <a:prstGeom prst="rect">
            <a:avLst/>
          </a:prstGeom>
          <a:solidFill>
            <a:srgbClr val="FFC000"/>
          </a:soli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1016000" eaLnBrk="1" hangingPunct="1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руб.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214291"/>
          <a:ext cx="9144000" cy="140835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137432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бюджета Новоклязьминского сельского поселения  по кодам классификации доходов бюджетов за  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2023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 </a:t>
                      </a:r>
                    </a:p>
                  </a:txBody>
                  <a:tcPr marL="3675" marR="3675" marT="367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472" y="428605"/>
          <a:ext cx="8001057" cy="6178260"/>
        </p:xfrm>
        <a:graphic>
          <a:graphicData uri="http://schemas.openxmlformats.org/drawingml/2006/table">
            <a:tbl>
              <a:tblPr/>
              <a:tblGrid>
                <a:gridCol w="1809763"/>
                <a:gridCol w="3291440"/>
                <a:gridCol w="1047758"/>
                <a:gridCol w="963090"/>
                <a:gridCol w="889006"/>
              </a:tblGrid>
              <a:tr h="7759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Коды бюджетной классификации Российской Федерации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дохода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Утвержденные бюджетные назначения на 2023 год (руб.)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Исполнено за 2023 год (руб.)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Процент исполнения (%)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5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1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000 1 00 00000 00 0000 000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НАЛОГОВЫЕ И НЕНАЛОГОВЫЕ ДОХОДЫ                                                         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1 025 300,00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997 993,78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97,34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000 1 01 00000 00 0000 000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ПРИБЫЛЬ, ДОХОДЫ           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100 000,00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107 952,26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107,95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343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000 1 01 02000 01 0000 110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доходы физических лиц                     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100 000,00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107 952,26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107,95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9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000 1 05 00000 00 0000 000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СОВОКУПНЫЙ ДОХОД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600,00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480,90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80,15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000 1 05 03000 01 0000 110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Единый сельскохозяйственный налог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600,00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480,90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80,15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000 1 06 00000 00 0000 000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ИМУЩЕСТВО                              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310 000,00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274 860,62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88,66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1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000 1 06 01000 00 0000 110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имущество физических лиц             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60 000,00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56 508,31</a:t>
                      </a:r>
                    </a:p>
                  </a:txBody>
                  <a:tcPr marL="6311" marR="6311" marT="63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94,18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000 106 06000 00 0000 110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Земельный налог  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250 000,00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218 352,31</a:t>
                      </a:r>
                    </a:p>
                  </a:txBody>
                  <a:tcPr marL="6311" marR="6311" marT="63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87,34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0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</a:rPr>
                        <a:t>000 1 14 00000 00 0000 000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7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</a:rPr>
                        <a:t>614 700,00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614 700,00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63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</a:rPr>
                        <a:t>000 1 14 02000 00 0000 000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7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</a:rPr>
                        <a:t>Доходы от реализации имущества, находящегося в государственной и муниципальной собственности (за исключением движимого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</a:rPr>
                        <a:t>614 700,00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614 700,00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000 2 00 00000 00 0000 000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БЕЗВОЗМЕЗДНЫЕ ПОСТУПЛЕНИЯ       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5 254 627,96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5 254 627,96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066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000 2 02 00000 00 0000 000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Безвозмездные поступления от других бюджетов бюджетной системы Российской Федерации                                 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5 254 627,96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5 254 627,96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04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000 2 02 10000 00 0000 150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Дотации бюджетам бюджетной системы Российской Федерации 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3 887 093,71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3 887 093,71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7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000 2 02 20000 00 0000 150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Субсидии бюджетам бюджетной системы Российской Федерации (межбюджетные субсидии)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215 284,92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215 284,92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64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000 2 02 30000 00 0000 150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 бюджетам бюджетной системы Российской Федерации 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115 400,00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115 400,00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503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000 2 02 40000 00 0000 150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Иные межбюджетные трансферты              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1 036 849,33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1 036 849,33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922"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ВСЕГО ДОХОДОВ                                                                                           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6 279 927,96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6 252 621,74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99,57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accent6"/>
          </a:solidFill>
        </p:spPr>
        <p:style>
          <a:lnRef idx="0">
            <a:schemeClr val="accent6"/>
          </a:lnRef>
          <a:fillRef idx="1002">
            <a:schemeClr val="dk2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Раздел 2: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исполнение бюджета Новоклязьминского сельского поселения 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году по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расходам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42910" y="214290"/>
          <a:ext cx="8072493" cy="540493"/>
        </p:xfrm>
        <a:graphic>
          <a:graphicData uri="http://schemas.openxmlformats.org/drawingml/2006/table">
            <a:tbl>
              <a:tblPr/>
              <a:tblGrid>
                <a:gridCol w="8072493"/>
              </a:tblGrid>
              <a:tr h="540493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latin typeface="Times New Roman"/>
                        </a:rPr>
                        <a:t>Расходы бюджета Новоклязьминского сельского поселения по разделам и подразделам классификации расходов бюджетов за  </a:t>
                      </a:r>
                      <a:r>
                        <a:rPr lang="ru-RU" sz="900" b="1" i="0" u="none" strike="noStrike" dirty="0" smtClean="0">
                          <a:latin typeface="Times New Roman"/>
                        </a:rPr>
                        <a:t>2023 год</a:t>
                      </a:r>
                      <a:endParaRPr lang="ru-RU" sz="900" b="1" i="0" u="none" strike="noStrike" dirty="0">
                        <a:latin typeface="Times New Roman"/>
                      </a:endParaRPr>
                    </a:p>
                  </a:txBody>
                  <a:tcPr marL="3280" marR="3280" marT="328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14416" y="642918"/>
          <a:ext cx="6572294" cy="6007486"/>
        </p:xfrm>
        <a:graphic>
          <a:graphicData uri="http://schemas.openxmlformats.org/drawingml/2006/table">
            <a:tbl>
              <a:tblPr/>
              <a:tblGrid>
                <a:gridCol w="2500328"/>
                <a:gridCol w="1542064"/>
                <a:gridCol w="1056018"/>
                <a:gridCol w="826647"/>
                <a:gridCol w="647237"/>
              </a:tblGrid>
              <a:tr h="567475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latin typeface="Times New Roman"/>
                        </a:rPr>
                        <a:t>Наименование расхода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latin typeface="Times New Roman"/>
                        </a:rPr>
                        <a:t>Код классификации расходов бюджетов Российской Федерации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Утвержденные бюджетных назначения   на 2023 год             (руб.)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Исполнено  2023 год (руб.)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latin typeface="Times New Roman"/>
                        </a:rPr>
                        <a:t>Процент испол- нения (%)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97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latin typeface="Times New Roman"/>
                        </a:rPr>
                        <a:t>1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62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latin typeface="Times New Roman"/>
                        </a:rPr>
                        <a:t>Расходы бюджета - ИТОГО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х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6 332 483,51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6 045 614,66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95,47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9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latin typeface="Times New Roman"/>
                        </a:rPr>
                        <a:t>в том числе: 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59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latin typeface="Times New Roman"/>
                        </a:rPr>
                        <a:t>000 0100 0000000 000 000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2 713 591,42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2 520 496,54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92,88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84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latin typeface="Times New Roman"/>
                        </a:rPr>
                        <a:t>Функционирование высшего должностного лица субъекта Российской Федерации и </a:t>
                      </a:r>
                      <a:r>
                        <a:rPr lang="ru-RU" sz="900" b="0" i="0" u="none" strike="noStrike" dirty="0" smtClean="0">
                          <a:latin typeface="Times New Roman"/>
                        </a:rPr>
                        <a:t>муниципального </a:t>
                      </a:r>
                      <a:r>
                        <a:rPr lang="ru-RU" sz="900" b="0" i="0" u="none" strike="noStrike" dirty="0">
                          <a:latin typeface="Times New Roman"/>
                        </a:rPr>
                        <a:t>образования 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latin typeface="Times New Roman"/>
                        </a:rPr>
                        <a:t>000 0102 0000000 000 000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555 000,00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550 168,98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99,13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11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latin typeface="Times New Roman"/>
                        </a:rPr>
                        <a:t>000 0104 0000000 000 000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1 646 000,00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1 619 329,14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98,38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84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latin typeface="Times New Roman"/>
                        </a:rPr>
                        <a:t>000 0106 0000000 000 000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latin typeface="Times New Roman"/>
                        </a:rPr>
                        <a:t>50 493,00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50 493,00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100,00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13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Другие общегосударственные вопросы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latin typeface="Times New Roman"/>
                        </a:rPr>
                        <a:t>000 0113 0000000 000 000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latin typeface="Times New Roman"/>
                        </a:rPr>
                        <a:t>462 098,42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300 505,42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65,03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9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latin typeface="Times New Roman"/>
                        </a:rPr>
                        <a:t>НАЦИОНАЛЬНАЯ ОБОРОНА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000 0200 0000000 000 000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latin typeface="Times New Roman"/>
                        </a:rPr>
                        <a:t>115 400,00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115 400,00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100,00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59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Мобилизационная и вневойсковая подготовка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000 0203 0000000 000 000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latin typeface="Times New Roman"/>
                        </a:rPr>
                        <a:t>115 400,00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115 400,00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100,00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93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latin typeface="Times New Roman"/>
                        </a:rPr>
                        <a:t>НАЦИОНАЛЬНАЯ БЕЗОПАСНОСТЬ И ПРАВОХРАНИТЕЛЬНАЯ ДЕЯТЕЛЬНОСТЬ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000 0300 0000000 000 000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latin typeface="Times New Roman"/>
                        </a:rPr>
                        <a:t>77 650,00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77 110,64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99,31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51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Защита населения  и территории от чрезвычайных ситуаций природного и техногенного характера, пожарная безопасность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000 0310 0000000 000 000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latin typeface="Times New Roman"/>
                        </a:rPr>
                        <a:t>77 650,00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latin typeface="Times New Roman"/>
                        </a:rPr>
                        <a:t>77 110,64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99,31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62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latin typeface="Times New Roman"/>
                        </a:rPr>
                        <a:t>НАЦИОНАЛЬНАЯ ЭКОНОМИКА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000 0400 0000000 000 000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595 126,77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latin typeface="Times New Roman"/>
                        </a:rPr>
                        <a:t>595 126,77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100,00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13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Дорожное хозяйство (дорожные фонды)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000 0409 0000000 000 000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595 126,77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latin typeface="Times New Roman"/>
                        </a:rPr>
                        <a:t>595 126,77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100,00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59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latin typeface="Times New Roman"/>
                        </a:rPr>
                        <a:t>ЖИЛИЩНО-КОММУНАЛЬНОЕ ХОЗЯЙСТВО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000 0500 0000000 000 000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947 824,14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latin typeface="Times New Roman"/>
                        </a:rPr>
                        <a:t>882 879,86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93,15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96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Коммунальное хозяйство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000 0502 0000000 000 000 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357 350,33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latin typeface="Times New Roman"/>
                        </a:rPr>
                        <a:t>357 350,33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100,00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9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Благоустройство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000 0503 0000000 000 000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590 473,81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latin typeface="Times New Roman"/>
                        </a:rPr>
                        <a:t>525 529,53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89,00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9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latin typeface="Times New Roman"/>
                        </a:rPr>
                        <a:t>ОБРАЗОВАНИЕ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 000 0700 0000000 000 000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74,26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9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Молодежная политика 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000 0707 0000000 000 000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74,26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5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latin typeface="Times New Roman"/>
                        </a:rPr>
                        <a:t>КУЛЬТУРА, КИНЕМАТОГРАФИЯ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000 0800 0000000 000 000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1 797 816,92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1 770 983,41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latin typeface="Times New Roman"/>
                        </a:rPr>
                        <a:t>98,51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9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Культура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000 0801 0000000 000 000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1 797 816,92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1 770 983,41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latin typeface="Times New Roman"/>
                        </a:rPr>
                        <a:t>98,51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9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000 1000 0000000 000 000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85 000,00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83 617,44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latin typeface="Times New Roman"/>
                        </a:rPr>
                        <a:t>98,37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9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latin typeface="Times New Roman"/>
                        </a:rPr>
                        <a:t>Пенсионное обеспечение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000 1001 0000000 000 000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85 000,00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83 617,44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latin typeface="Times New Roman"/>
                        </a:rPr>
                        <a:t>98,37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Box 14"/>
          <p:cNvSpPr txBox="1">
            <a:spLocks noChangeArrowheads="1"/>
          </p:cNvSpPr>
          <p:nvPr/>
        </p:nvSpPr>
        <p:spPr bwMode="auto">
          <a:xfrm>
            <a:off x="867508" y="0"/>
            <a:ext cx="7630258" cy="95410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800" b="1" dirty="0">
                <a:solidFill>
                  <a:srgbClr val="543232"/>
                </a:solidFill>
                <a:latin typeface="Tahoma" pitchFamily="34" charset="0"/>
                <a:cs typeface="Arial" charset="0"/>
              </a:rPr>
              <a:t>Расходы бюджета </a:t>
            </a:r>
            <a:r>
              <a:rPr lang="ru-RU" altLang="ru-RU" sz="2800" b="1" dirty="0" smtClean="0">
                <a:solidFill>
                  <a:srgbClr val="543232"/>
                </a:solidFill>
                <a:latin typeface="Tahoma" pitchFamily="34" charset="0"/>
                <a:cs typeface="Arial" charset="0"/>
              </a:rPr>
              <a:t>Новоклязьминского сельского поселения</a:t>
            </a:r>
            <a:endParaRPr lang="ru-RU" altLang="ru-RU" sz="2800" b="1" dirty="0">
              <a:solidFill>
                <a:srgbClr val="543232"/>
              </a:solidFill>
              <a:latin typeface="Tahoma" pitchFamily="34" charset="0"/>
              <a:cs typeface="Arial" charset="0"/>
            </a:endParaRPr>
          </a:p>
        </p:txBody>
      </p:sp>
      <p:pic>
        <p:nvPicPr>
          <p:cNvPr id="34819" name="Picture 4" descr="0c0632cc76566fe8dd5db3601f5a097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45446"/>
            <a:ext cx="2915816" cy="2167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Text Box 7"/>
          <p:cNvSpPr txBox="1">
            <a:spLocks noChangeArrowheads="1"/>
          </p:cNvSpPr>
          <p:nvPr/>
        </p:nvSpPr>
        <p:spPr bwMode="auto">
          <a:xfrm>
            <a:off x="251520" y="4221088"/>
            <a:ext cx="866734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ru-RU" altLang="ru-RU" sz="1800" b="1" dirty="0">
                <a:latin typeface="Tahoma" pitchFamily="34" charset="0"/>
              </a:rPr>
              <a:t>Бюджет </a:t>
            </a:r>
            <a:r>
              <a:rPr lang="ru-RU" altLang="ru-RU" sz="1800" b="1" dirty="0" smtClean="0">
                <a:latin typeface="Tahoma" pitchFamily="34" charset="0"/>
              </a:rPr>
              <a:t>Новоклязьминского сельского                                               поселения </a:t>
            </a:r>
            <a:r>
              <a:rPr lang="ru-RU" altLang="ru-RU" sz="1800" b="1" dirty="0">
                <a:latin typeface="Tahoma" pitchFamily="34" charset="0"/>
              </a:rPr>
              <a:t>на </a:t>
            </a:r>
            <a:r>
              <a:rPr lang="ru-RU" altLang="ru-RU" sz="1800" b="1" dirty="0" smtClean="0">
                <a:latin typeface="Tahoma" pitchFamily="34" charset="0"/>
              </a:rPr>
              <a:t>2023 </a:t>
            </a:r>
            <a:r>
              <a:rPr lang="ru-RU" altLang="ru-RU" sz="1800" b="1" dirty="0">
                <a:latin typeface="Tahoma" pitchFamily="34" charset="0"/>
              </a:rPr>
              <a:t>год является </a:t>
            </a:r>
          </a:p>
          <a:p>
            <a:pPr eaLnBrk="1" hangingPunct="1"/>
            <a:r>
              <a:rPr lang="ru-RU" altLang="ru-RU" sz="1800" b="1" dirty="0">
                <a:latin typeface="Tahoma" pitchFamily="34" charset="0"/>
              </a:rPr>
              <a:t>социально ориентированным.</a:t>
            </a:r>
          </a:p>
          <a:p>
            <a:pPr eaLnBrk="1" hangingPunct="1"/>
            <a:endParaRPr lang="ru-RU" altLang="ru-RU" sz="1800" b="1" dirty="0" smtClean="0">
              <a:latin typeface="Tahoma" pitchFamily="34" charset="0"/>
            </a:endParaRPr>
          </a:p>
          <a:p>
            <a:pPr eaLnBrk="1" hangingPunct="1"/>
            <a:r>
              <a:rPr lang="ru-RU" altLang="ru-RU" sz="1800" b="1" dirty="0" smtClean="0">
                <a:latin typeface="Tahoma" pitchFamily="34" charset="0"/>
              </a:rPr>
              <a:t>Расходы </a:t>
            </a:r>
            <a:r>
              <a:rPr lang="ru-RU" altLang="ru-RU" sz="1800" b="1" dirty="0">
                <a:latin typeface="Tahoma" pitchFamily="34" charset="0"/>
              </a:rPr>
              <a:t>на </a:t>
            </a:r>
            <a:r>
              <a:rPr lang="ru-RU" altLang="ru-RU" sz="1800" b="1" dirty="0" smtClean="0">
                <a:latin typeface="Tahoma" pitchFamily="34" charset="0"/>
              </a:rPr>
              <a:t>образование – </a:t>
            </a:r>
            <a:r>
              <a:rPr lang="ru-RU" altLang="ru-RU" b="1" dirty="0" smtClean="0">
                <a:latin typeface="Tahoma" pitchFamily="34" charset="0"/>
              </a:rPr>
              <a:t>0,0 </a:t>
            </a:r>
            <a:r>
              <a:rPr lang="ru-RU" altLang="ru-RU" sz="1800" b="1" dirty="0" smtClean="0">
                <a:latin typeface="Tahoma" pitchFamily="34" charset="0"/>
              </a:rPr>
              <a:t>тыс.руб.; культуру  - 1 </a:t>
            </a:r>
            <a:r>
              <a:rPr lang="ru-RU" altLang="ru-RU" sz="1800" b="1" dirty="0" smtClean="0">
                <a:latin typeface="Tahoma" pitchFamily="34" charset="0"/>
              </a:rPr>
              <a:t>771,0 </a:t>
            </a:r>
            <a:r>
              <a:rPr lang="ru-RU" altLang="ru-RU" sz="1800" b="1" dirty="0" smtClean="0">
                <a:latin typeface="Tahoma" pitchFamily="34" charset="0"/>
              </a:rPr>
              <a:t>тыс. руб.; социальную политику – </a:t>
            </a:r>
            <a:r>
              <a:rPr lang="ru-RU" altLang="ru-RU" b="1" dirty="0" smtClean="0">
                <a:latin typeface="Tahoma" pitchFamily="34" charset="0"/>
              </a:rPr>
              <a:t>83,6</a:t>
            </a:r>
            <a:r>
              <a:rPr lang="ru-RU" altLang="ru-RU" sz="1800" b="1" dirty="0" smtClean="0">
                <a:latin typeface="Tahoma" pitchFamily="34" charset="0"/>
              </a:rPr>
              <a:t> тыс.руб.</a:t>
            </a:r>
            <a:endParaRPr lang="ru-RU" altLang="ru-RU" sz="1800" dirty="0">
              <a:latin typeface="Tahoma" pitchFamily="34" charset="0"/>
            </a:endParaRPr>
          </a:p>
        </p:txBody>
      </p:sp>
      <p:pic>
        <p:nvPicPr>
          <p:cNvPr id="34821" name="Picture 9" descr="sports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1840" y="1844824"/>
            <a:ext cx="2880320" cy="2160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2" name="Picture 11" descr="38360842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84168" y="2564904"/>
            <a:ext cx="2950388" cy="2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Распределение бюджетных ассигнований по разделам бюджетной классификации расходов бюджета на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(млн.руб.)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96241666"/>
              </p:ext>
            </p:extLst>
          </p:nvPr>
        </p:nvGraphicFramePr>
        <p:xfrm>
          <a:off x="0" y="1124744"/>
          <a:ext cx="9001156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7885113" y="6453188"/>
            <a:ext cx="1081087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1016000" eaLnBrk="1" hangingPunct="1"/>
            <a:endParaRPr lang="ru-RU" sz="2000" b="1" dirty="0">
              <a:latin typeface="Calibri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285728"/>
            <a:ext cx="8429684" cy="1131910"/>
          </a:xfr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Изменение дефицита (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профицита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 бюджета Новоклязьминского сельского поселения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428596" y="1500174"/>
          <a:ext cx="8358246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86808" cy="928694"/>
          </a:xfrm>
        </p:spPr>
        <p:txBody>
          <a:bodyPr anchor="t">
            <a:no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Новоклязьминского сельского поселения «Совершенствование институтов местного самоуправления Новоклязьминского сельского поселения » на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2023год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571472" y="2000240"/>
          <a:ext cx="4857784" cy="3571819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28760"/>
                <a:gridCol w="3429024"/>
              </a:tblGrid>
              <a:tr h="794243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Перечень подпрограмм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      Развитие муниципальной службы в</a:t>
                      </a:r>
                      <a:r>
                        <a:rPr kumimoji="0" lang="ru-RU" sz="12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Новоклязьминского сельском поселении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92040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Цель программы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     Создание оптимальных условий для развития,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совершенствования и повышения эффективности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деятельности органов местного самоуправления.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   Обеспечение реализации органами местного самоуправления  государственных полномочий, установленных действующим законодательством.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5717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Объём ресурсного обеспечения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Запланировано-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2 201,0тыс.рублей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Исполнено-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2 169,5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тыс.рублей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5436096" y="1857364"/>
          <a:ext cx="3136432" cy="4497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 rot="10800000" flipV="1">
            <a:off x="6357950" y="2992302"/>
            <a:ext cx="1071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2023</a:t>
            </a:r>
            <a:endParaRPr lang="ru-RU" dirty="0" smtClean="0"/>
          </a:p>
          <a:p>
            <a:r>
              <a:rPr lang="ru-RU" dirty="0" smtClean="0"/>
              <a:t>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accent6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Бюджет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граждан»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познакомит вас с основными параметрами бюджета Новоклязьминского сельского поселения за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год.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Граждане – как налогоплательщики и как потребители муниципальных услуг – должны быть уверены в том, что передаваемые ими в распоряжение государственные средства, используются прозрачно и эффективно, приносят конкретные результаты, как для общества в целом, так и для каждой семьи, для каждого человека.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8858312" cy="941488"/>
          </a:xfrm>
          <a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tile tx="0" ty="0" sx="100000" sy="100000" flip="none" algn="tl"/>
          </a:blipFill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  <a:scene3d>
            <a:camera prst="orthographicFront"/>
            <a:lightRig rig="harsh" dir="t"/>
          </a:scene3d>
          <a:sp3d extrusionH="76200">
            <a:extrusionClr>
              <a:srgbClr val="FFC000"/>
            </a:extrusion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ru-RU" sz="20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целевых индикаторах (показателях) реализации муниципальной программы «Совершенствование институтов местного самоуправления </a:t>
            </a:r>
            <a:r>
              <a:rPr lang="ru-RU" sz="20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Новоклязьминского </a:t>
            </a:r>
            <a:r>
              <a:rPr lang="ru-RU" sz="20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поселения»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12747662"/>
              </p:ext>
            </p:extLst>
          </p:nvPr>
        </p:nvGraphicFramePr>
        <p:xfrm>
          <a:off x="142844" y="1142984"/>
          <a:ext cx="8858312" cy="472744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3359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3709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0685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8076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8574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целевых показателей 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  изм. 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21029">
                <a:tc>
                  <a:txBody>
                    <a:bodyPr/>
                    <a:lstStyle/>
                    <a:p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служащих и сотрудников, прошедших профессиональную переподготовку/повышение квалификации   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1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1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75707">
                <a:tc>
                  <a:txBody>
                    <a:bodyPr/>
                    <a:lstStyle/>
                    <a:p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служащих с высшим профессиональным образованием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2899">
                <a:tc>
                  <a:txBody>
                    <a:bodyPr/>
                    <a:lstStyle/>
                    <a:p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муниципальных</a:t>
                      </a:r>
                      <a:r>
                        <a:rPr lang="ru-RU" sz="110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служащих, прошедших обучение в рамках профессиональной переподготовки/повышения квалификации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21029">
                <a:tc>
                  <a:txBody>
                    <a:bodyPr/>
                    <a:lstStyle/>
                    <a:p>
                      <a:r>
                        <a:rPr lang="ru-RU" sz="110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</a:t>
                      </a:r>
                      <a:r>
                        <a:rPr lang="ru-RU" sz="1100" b="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муниципальных служащих, прошедших профессиональную переподготовку/повышение квалификации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921029">
                <a:tc>
                  <a:txBody>
                    <a:bodyPr/>
                    <a:lstStyle/>
                    <a:p>
                      <a:r>
                        <a:rPr lang="ru-RU" sz="110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жителей </a:t>
                      </a:r>
                      <a:r>
                        <a:rPr lang="ru-RU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Новоклязьминского сельского </a:t>
                      </a:r>
                      <a:r>
                        <a:rPr lang="ru-RU" sz="110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поселения, охваченных информацией о деятельности органов местного </a:t>
                      </a:r>
                      <a:r>
                        <a:rPr lang="ru-RU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самоуправления</a:t>
                      </a:r>
                      <a:endParaRPr lang="ru-RU" sz="11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906668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Новоклязьминского сельского поселения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Энергоэффективность и энергосбережение в Новоклязьминском сельском поселении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 на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571472" y="2071678"/>
          <a:ext cx="4357718" cy="385765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50519"/>
                <a:gridCol w="3007199"/>
              </a:tblGrid>
              <a:tr h="1010101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Перечень подпрограмм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Энергоэффективность и энергосбережение в Новоклязьминском сельском поселении </a:t>
                      </a:r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90796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Цели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эффективности использования потребителями топливно-энергетических ресурсов за счет их рационального использования и сокращения потерь энергетических ресурсов путем реализации энергосберегающих мероприятий. 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3958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Объём ресурсного обеспечения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Запланировано-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496,0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тыс.рублей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Исполнено-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433,0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тыс.рублей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5143504" y="1714488"/>
          <a:ext cx="3500462" cy="4640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9001156" cy="1268760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целевых индикаторах (показателях) реализации муниципальной программы </a:t>
            </a:r>
            <a:r>
              <a:rPr lang="ru-RU" sz="20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«Энергоэффективность и энергосбережение  в Новоклязьминском сельском поселении»</a:t>
            </a:r>
            <a:endParaRPr lang="ru-RU" sz="20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703100077"/>
              </p:ext>
            </p:extLst>
          </p:nvPr>
        </p:nvGraphicFramePr>
        <p:xfrm>
          <a:off x="142844" y="1268760"/>
          <a:ext cx="8858313" cy="21973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086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5523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9758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9689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65691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целевых показателей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r>
                        <a:rPr lang="ru-RU" sz="140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изм.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 целевых индикаторов (показателей)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9038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2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981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благоустройства, улучшение </a:t>
                      </a:r>
                      <a:r>
                        <a:rPr lang="ru-RU" sz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освещенности уличных сетей</a:t>
                      </a:r>
                      <a:endParaRPr lang="ru-RU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976975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370416"/>
          </a:xfrm>
        </p:spPr>
        <p:txBody>
          <a:bodyPr anchor="t">
            <a:norm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Новоклязьминского сельского поселения «Пожарная безопасность на территории Новоклязьминского сельского поселения » на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500034" y="2071677"/>
          <a:ext cx="5000660" cy="337108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57322"/>
                <a:gridCol w="3643338"/>
              </a:tblGrid>
              <a:tr h="627882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Перечень подпрограмм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kumimoji="0"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Защита населения от чрезвычайных ситуаций и стихийных бедствий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/>
                </a:tc>
              </a:tr>
              <a:tr h="172957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Цель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Создание необходимых условий для обеспечения пожарной безопасности в Новоклязьминском сельском поселении;</a:t>
                      </a:r>
                    </a:p>
                    <a:p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О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существление мероприятий по защите населения и территории Новоклязьминского сельского поселения от чрезвычайных ситуаций природного и техногенного характера</a:t>
                      </a:r>
                    </a:p>
                  </a:txBody>
                  <a:tcPr/>
                </a:tc>
              </a:tr>
              <a:tr h="6317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Объём ресурсного обеспечения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Запланировано-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77,7тыс.рублей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Исполнено-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77,1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тыс.рублей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algn="l" rtl="0" eaLnBrk="1" latinLnBrk="0" hangingPunct="1"/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5500694" y="1214422"/>
          <a:ext cx="3214710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04248" y="2276872"/>
            <a:ext cx="1026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2023 </a:t>
            </a:r>
            <a:r>
              <a:rPr lang="ru-RU" dirty="0" smtClean="0"/>
              <a:t>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9001156" cy="1268760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целевых индикаторах (показателях) реализации муниципальной программы </a:t>
            </a:r>
            <a:r>
              <a:rPr lang="ru-RU" sz="20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«Пожарная безопасность на территории Новоклязьминского сельского поселения»</a:t>
            </a:r>
            <a:endParaRPr lang="ru-RU" sz="20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703100077"/>
              </p:ext>
            </p:extLst>
          </p:nvPr>
        </p:nvGraphicFramePr>
        <p:xfrm>
          <a:off x="142844" y="1268760"/>
          <a:ext cx="8858313" cy="21973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086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5523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9758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9689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65691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целевых показателей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r>
                        <a:rPr lang="ru-RU" sz="140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изм.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 целевых индикаторов (показателей)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9038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2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981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r>
                        <a:rPr lang="ru-RU" sz="12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обеспечения пожарной безопасности на территории сельского поселения</a:t>
                      </a:r>
                      <a:endParaRPr lang="ru-RU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976975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Новоклязьминского сельского поселения «Развитие культуры на территории  Новоклязьминского»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2023год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395536" y="1916832"/>
          <a:ext cx="5105158" cy="355336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699447"/>
                <a:gridCol w="3405711"/>
              </a:tblGrid>
              <a:tr h="946457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Перечень подпрограмм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Организация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культурного досуга населения</a:t>
                      </a:r>
                      <a:endParaRPr lang="ru-RU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0865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Цель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Создание условий для организации досуга и обеспечения жителей поселения услугами организаций культуры </a:t>
                      </a:r>
                    </a:p>
                  </a:txBody>
                  <a:tcPr/>
                </a:tc>
              </a:tr>
              <a:tr h="139825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Объём ресурсного обеспечения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Запланировано- 1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798,0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тыс.рублей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Исполнено-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 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771,0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тыс.рублей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5715008" y="1928802"/>
          <a:ext cx="2928958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9144000" cy="1268760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целевых индикаторах (показателях) реализации муниципальной программы </a:t>
            </a:r>
            <a:r>
              <a:rPr lang="ru-RU" sz="20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«Развитие культуры на территории Новоклязьминского сельского </a:t>
            </a:r>
            <a:r>
              <a:rPr lang="ru-RU" sz="20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поселения»</a:t>
            </a:r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703100077"/>
              </p:ext>
            </p:extLst>
          </p:nvPr>
        </p:nvGraphicFramePr>
        <p:xfrm>
          <a:off x="0" y="1268760"/>
          <a:ext cx="9165772" cy="257527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436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2722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2179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7314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65691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целевых показателей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r>
                        <a:rPr lang="ru-RU" sz="140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изм.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 целевых индикаторов (показателей)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9038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2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981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участников клубных формирований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789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посетителей культурно - массовых мероприятий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ru-RU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976975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4348" y="1214422"/>
          <a:ext cx="7715304" cy="4762129"/>
        </p:xfrm>
        <a:graphic>
          <a:graphicData uri="http://schemas.openxmlformats.org/drawingml/2006/table">
            <a:tbl>
              <a:tblPr/>
              <a:tblGrid>
                <a:gridCol w="2786082"/>
                <a:gridCol w="1059882"/>
                <a:gridCol w="1912905"/>
                <a:gridCol w="1956435"/>
              </a:tblGrid>
              <a:tr h="64294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kern="0" dirty="0">
                          <a:latin typeface="Times New Roman"/>
                          <a:ea typeface="Calibri"/>
                        </a:rPr>
                        <a:t>Расчет верхнего предела муниципального долга </a:t>
                      </a:r>
                      <a:r>
                        <a:rPr lang="ru-RU" sz="1000" kern="0" dirty="0">
                          <a:latin typeface="Times New Roman"/>
                          <a:ea typeface="Times New Roman"/>
                        </a:rPr>
                        <a:t>Новоклязьминского сельского поселения</a:t>
                      </a:r>
                      <a:r>
                        <a:rPr lang="ru-RU" sz="1000" kern="0" dirty="0">
                          <a:latin typeface="Times New Roman"/>
                          <a:ea typeface="Calibri"/>
                        </a:rPr>
                        <a:t> по состоянию на </a:t>
                      </a:r>
                      <a:r>
                        <a:rPr lang="ru-RU" sz="1000" kern="0" dirty="0" smtClean="0">
                          <a:latin typeface="Times New Roman"/>
                          <a:ea typeface="Calibri"/>
                        </a:rPr>
                        <a:t>01.01.2023 </a:t>
                      </a:r>
                      <a:r>
                        <a:rPr lang="ru-RU" sz="1000" kern="0" dirty="0">
                          <a:latin typeface="Times New Roman"/>
                          <a:ea typeface="Calibri"/>
                        </a:rPr>
                        <a:t>г.</a:t>
                      </a:r>
                      <a:endParaRPr lang="ru-RU" sz="1100" kern="100" dirty="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kern="0">
                          <a:latin typeface="Times New Roman"/>
                          <a:ea typeface="Calibri"/>
                        </a:rPr>
                        <a:t>в  т.ч. по муниципальным гарантиям </a:t>
                      </a:r>
                      <a:r>
                        <a:rPr lang="ru-RU" sz="1000" kern="0">
                          <a:latin typeface="Times New Roman"/>
                          <a:ea typeface="Times New Roman"/>
                        </a:rPr>
                        <a:t>Новоклязьминского сельского поселения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64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 dirty="0">
                          <a:latin typeface="Times New Roman"/>
                          <a:ea typeface="Calibri"/>
                        </a:rPr>
                        <a:t>Долг на </a:t>
                      </a:r>
                      <a:r>
                        <a:rPr lang="ru-RU" sz="1100" kern="0" dirty="0" smtClean="0">
                          <a:latin typeface="Times New Roman"/>
                          <a:ea typeface="Calibri"/>
                        </a:rPr>
                        <a:t>01.01.2023 </a:t>
                      </a:r>
                      <a:r>
                        <a:rPr lang="ru-RU" sz="1100" kern="0" dirty="0">
                          <a:latin typeface="Times New Roman"/>
                          <a:ea typeface="Calibri"/>
                        </a:rPr>
                        <a:t>г.</a:t>
                      </a:r>
                      <a:endParaRPr lang="ru-RU" sz="1100" kern="100" dirty="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0,00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 dirty="0">
                          <a:latin typeface="Times New Roman"/>
                          <a:ea typeface="Calibri"/>
                        </a:rPr>
                        <a:t>Долг на </a:t>
                      </a:r>
                      <a:r>
                        <a:rPr lang="ru-RU" sz="1100" kern="0" dirty="0" smtClean="0">
                          <a:latin typeface="Times New Roman"/>
                          <a:ea typeface="Calibri"/>
                        </a:rPr>
                        <a:t>01.01.2023 </a:t>
                      </a:r>
                      <a:r>
                        <a:rPr lang="ru-RU" sz="1100" kern="0" dirty="0">
                          <a:latin typeface="Times New Roman"/>
                          <a:ea typeface="Calibri"/>
                        </a:rPr>
                        <a:t>г.</a:t>
                      </a:r>
                      <a:endParaRPr lang="ru-RU" sz="1100" kern="100" dirty="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0,00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4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 dirty="0">
                          <a:latin typeface="Times New Roman"/>
                          <a:ea typeface="Calibri"/>
                        </a:rPr>
                        <a:t>Увеличение долга в </a:t>
                      </a:r>
                      <a:r>
                        <a:rPr lang="ru-RU" sz="1100" kern="0" dirty="0" smtClean="0">
                          <a:latin typeface="Times New Roman"/>
                          <a:ea typeface="Calibri"/>
                        </a:rPr>
                        <a:t>2023году</a:t>
                      </a:r>
                      <a:endParaRPr lang="ru-RU" sz="1100" kern="100" dirty="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0,00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 dirty="0">
                          <a:latin typeface="Times New Roman"/>
                          <a:ea typeface="Calibri"/>
                        </a:rPr>
                        <a:t>Увеличение долга в </a:t>
                      </a:r>
                      <a:r>
                        <a:rPr lang="ru-RU" sz="1100" kern="0" dirty="0" smtClean="0">
                          <a:latin typeface="Times New Roman"/>
                          <a:ea typeface="Calibri"/>
                        </a:rPr>
                        <a:t>2023году</a:t>
                      </a:r>
                      <a:endParaRPr lang="ru-RU" sz="1100" kern="100" dirty="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0,00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2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 dirty="0">
                          <a:latin typeface="Times New Roman"/>
                          <a:ea typeface="Calibri"/>
                        </a:rPr>
                        <a:t>в т.ч.</a:t>
                      </a:r>
                      <a:endParaRPr lang="ru-RU" sz="1100" kern="100" dirty="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kern="0">
                        <a:latin typeface="Times New Roman"/>
                        <a:ea typeface="Calibri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kern="0">
                        <a:latin typeface="Times New Roman"/>
                        <a:ea typeface="Calibri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kern="0">
                        <a:latin typeface="Times New Roman"/>
                        <a:ea typeface="Calibri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6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выпуск облигационного займа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0,00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kern="0">
                        <a:latin typeface="Times New Roman"/>
                        <a:ea typeface="Calibri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kern="0">
                        <a:latin typeface="Times New Roman"/>
                        <a:ea typeface="Calibri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2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кредиты банков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0,00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kern="0">
                        <a:latin typeface="Times New Roman"/>
                        <a:ea typeface="Calibri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kern="0">
                        <a:latin typeface="Times New Roman"/>
                        <a:ea typeface="Calibri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предоставление гарантий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0,00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предоставление гарантий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0,00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4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 dirty="0">
                          <a:latin typeface="Times New Roman"/>
                          <a:ea typeface="Calibri"/>
                        </a:rPr>
                        <a:t>Погашение долга в </a:t>
                      </a:r>
                      <a:r>
                        <a:rPr lang="ru-RU" sz="1100" kern="0" dirty="0" smtClean="0">
                          <a:latin typeface="Times New Roman"/>
                          <a:ea typeface="Calibri"/>
                        </a:rPr>
                        <a:t>2023 </a:t>
                      </a:r>
                      <a:r>
                        <a:rPr lang="ru-RU" sz="1100" kern="0" dirty="0">
                          <a:latin typeface="Times New Roman"/>
                          <a:ea typeface="Calibri"/>
                        </a:rPr>
                        <a:t>году</a:t>
                      </a:r>
                      <a:endParaRPr lang="ru-RU" sz="1100" kern="100" dirty="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0,00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 dirty="0">
                          <a:latin typeface="Times New Roman"/>
                          <a:ea typeface="Calibri"/>
                        </a:rPr>
                        <a:t>Погашение долга в </a:t>
                      </a:r>
                      <a:r>
                        <a:rPr lang="ru-RU" sz="1100" kern="0" dirty="0" smtClean="0">
                          <a:latin typeface="Times New Roman"/>
                          <a:ea typeface="Calibri"/>
                        </a:rPr>
                        <a:t>2023 </a:t>
                      </a:r>
                      <a:r>
                        <a:rPr lang="ru-RU" sz="1100" kern="0" dirty="0">
                          <a:latin typeface="Times New Roman"/>
                          <a:ea typeface="Calibri"/>
                        </a:rPr>
                        <a:t>году</a:t>
                      </a:r>
                      <a:endParaRPr lang="ru-RU" sz="1100" kern="100" dirty="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0,00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2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в т.ч.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kern="0">
                        <a:latin typeface="Times New Roman"/>
                        <a:ea typeface="Calibri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kern="0">
                        <a:latin typeface="Times New Roman"/>
                        <a:ea typeface="Calibri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kern="0">
                        <a:latin typeface="Times New Roman"/>
                        <a:ea typeface="Calibri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7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кредиты областного бюджета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0,00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kern="0">
                        <a:latin typeface="Times New Roman"/>
                        <a:ea typeface="Calibri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kern="0">
                        <a:latin typeface="Times New Roman"/>
                        <a:ea typeface="Calibri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2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кредиты банков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0,00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kern="0">
                        <a:latin typeface="Times New Roman"/>
                        <a:ea typeface="Calibri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kern="0">
                        <a:latin typeface="Times New Roman"/>
                        <a:ea typeface="Calibri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исполнение гарантий (гарантийный случай)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0,00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kern="0">
                        <a:latin typeface="Times New Roman"/>
                        <a:ea typeface="Calibri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kern="0">
                        <a:latin typeface="Times New Roman"/>
                        <a:ea typeface="Calibri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8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 dirty="0">
                          <a:latin typeface="Times New Roman"/>
                          <a:ea typeface="Calibri"/>
                        </a:rPr>
                        <a:t>Долг на </a:t>
                      </a:r>
                      <a:r>
                        <a:rPr lang="ru-RU" sz="1100" kern="0" dirty="0" smtClean="0">
                          <a:latin typeface="Times New Roman"/>
                          <a:ea typeface="Calibri"/>
                        </a:rPr>
                        <a:t>01.01.2024 </a:t>
                      </a:r>
                      <a:r>
                        <a:rPr lang="ru-RU" sz="1100" kern="0" dirty="0">
                          <a:latin typeface="Times New Roman"/>
                          <a:ea typeface="Calibri"/>
                        </a:rPr>
                        <a:t>г.</a:t>
                      </a:r>
                      <a:endParaRPr lang="ru-RU" sz="1100" kern="100" dirty="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0,00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 dirty="0">
                          <a:latin typeface="Times New Roman"/>
                          <a:ea typeface="Calibri"/>
                        </a:rPr>
                        <a:t>Долг на </a:t>
                      </a:r>
                      <a:r>
                        <a:rPr lang="ru-RU" sz="1100" kern="0" dirty="0" smtClean="0">
                          <a:latin typeface="Times New Roman"/>
                          <a:ea typeface="Calibri"/>
                        </a:rPr>
                        <a:t>01.01.2024 </a:t>
                      </a:r>
                      <a:r>
                        <a:rPr lang="ru-RU" sz="1100" kern="0" dirty="0" smtClean="0">
                          <a:latin typeface="Times New Roman"/>
                          <a:ea typeface="Calibri"/>
                        </a:rPr>
                        <a:t>г</a:t>
                      </a:r>
                      <a:r>
                        <a:rPr lang="ru-RU" sz="1100" kern="0" dirty="0">
                          <a:latin typeface="Times New Roman"/>
                          <a:ea typeface="Calibri"/>
                        </a:rPr>
                        <a:t>.</a:t>
                      </a:r>
                      <a:endParaRPr lang="ru-RU" sz="1100" kern="100" dirty="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 dirty="0">
                          <a:latin typeface="Times New Roman"/>
                          <a:ea typeface="Calibri"/>
                        </a:rPr>
                        <a:t>0,00</a:t>
                      </a:r>
                      <a:endParaRPr lang="ru-RU" sz="1100" kern="100" dirty="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0" y="1"/>
            <a:ext cx="892971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СВЕДЕНИЯ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 муниципальных гарантиях, муниципальных заимствованиях и 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муниципальном долге Новоклязьминского сельского поселения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2023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1538" y="357167"/>
            <a:ext cx="671517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Сведения</a:t>
            </a:r>
            <a:r>
              <a:rPr lang="ru-RU" b="1" dirty="0" smtClean="0"/>
              <a:t> о выполнении обязательств по финансированию социально-значимых проектов  предусмотренных на </a:t>
            </a:r>
            <a:r>
              <a:rPr lang="ru-RU" b="1" dirty="0" smtClean="0"/>
              <a:t>2023 </a:t>
            </a:r>
            <a:r>
              <a:rPr lang="ru-RU" b="1" dirty="0" smtClean="0"/>
              <a:t>год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500166" y="135729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6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граждан в публичных слушаниях по отчету об исполнении бюджета Новоклязьминского сельского поселения за 2021 год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4355976" y="2143116"/>
            <a:ext cx="4680520" cy="321471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45720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об исполнении бюджета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Новоклязьминского сельского поселения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 посредством участия граждан в публичных слушаниях. Публичные слушания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Новоклязьминского сельского поселения проводятся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дважды 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год. На публичные слушания выносится:</a:t>
            </a:r>
          </a:p>
          <a:p>
            <a:pPr marL="0" indent="45720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Проект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Новоклязьминского сельского поселения;</a:t>
            </a:r>
          </a:p>
          <a:p>
            <a:pPr marL="0" indent="45720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Годовой отчет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исполнении бюджета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Новоклязьминского сельского поселения. </a:t>
            </a:r>
          </a:p>
          <a:p>
            <a:pPr marL="0" indent="45720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 Российской Федерации, проживающие на территории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Новоклязьминского сельского поселения,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вправе принимать участие в публичных слушаниях.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D:\Мои документы\IMG_5546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0" y="2143116"/>
            <a:ext cx="4283968" cy="32129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272580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  <a:noFill/>
          <a:ln>
            <a:miter lim="800000"/>
            <a:headEnd/>
            <a:tailEnd/>
          </a:ln>
        </p:spPr>
        <p:txBody>
          <a:bodyPr anchor="b"/>
          <a:lstStyle/>
          <a:p>
            <a:endParaRPr lang="ru-RU" altLang="ru-RU" sz="1200" smtClean="0">
              <a:latin typeface="Tahoma" pitchFamily="34" charset="0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80646" y="1"/>
            <a:ext cx="8206154" cy="765175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latin typeface="Bookman Old Style" pitchFamily="18" charset="0"/>
              </a:rPr>
              <a:t>Что такое бюджет?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178778" y="3571877"/>
            <a:ext cx="8642838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1600" b="1" dirty="0">
                <a:solidFill>
                  <a:srgbClr val="FF9900"/>
                </a:solidFill>
                <a:latin typeface="Tahoma" pitchFamily="34" charset="0"/>
              </a:rPr>
              <a:t>БЮДЖЕТ</a:t>
            </a:r>
            <a:r>
              <a:rPr lang="ru-RU" altLang="ru-RU" sz="1500" b="1" dirty="0">
                <a:solidFill>
                  <a:srgbClr val="FF9900"/>
                </a:solidFill>
                <a:latin typeface="Tahoma" pitchFamily="34" charset="0"/>
              </a:rPr>
              <a:t> </a:t>
            </a:r>
            <a:r>
              <a:rPr lang="ru-RU" altLang="ru-RU" sz="1500" b="1" dirty="0">
                <a:solidFill>
                  <a:srgbClr val="000000"/>
                </a:solidFill>
                <a:latin typeface="Tahoma" pitchFamily="34" charset="0"/>
              </a:rPr>
              <a:t>(от </a:t>
            </a:r>
            <a:r>
              <a:rPr lang="ru-RU" altLang="ru-RU" sz="1500" b="1" dirty="0" err="1">
                <a:solidFill>
                  <a:srgbClr val="000000"/>
                </a:solidFill>
                <a:latin typeface="Tahoma" pitchFamily="34" charset="0"/>
              </a:rPr>
              <a:t>старонормандского</a:t>
            </a:r>
            <a:r>
              <a:rPr lang="ru-RU" altLang="ru-RU" sz="1500" b="1" dirty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altLang="ru-RU" sz="1500" b="1" dirty="0" err="1">
                <a:solidFill>
                  <a:srgbClr val="000000"/>
                </a:solidFill>
                <a:latin typeface="Tahoma" pitchFamily="34" charset="0"/>
              </a:rPr>
              <a:t>bougette</a:t>
            </a:r>
            <a:r>
              <a:rPr lang="en-US" altLang="ru-RU" sz="1500" b="1" dirty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ru-RU" altLang="ru-RU" sz="1500" b="1" dirty="0">
                <a:solidFill>
                  <a:srgbClr val="000000"/>
                </a:solidFill>
                <a:latin typeface="Tahoma" pitchFamily="34" charset="0"/>
              </a:rPr>
              <a:t>– кошель, сумка, кожаный мешок) –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178778" y="491545"/>
            <a:ext cx="2089638" cy="287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anchor="ctr">
            <a:spAutoFit/>
          </a:bodyPr>
          <a:lstStyle/>
          <a:p>
            <a:pPr algn="ctr" eaLnBrk="1" hangingPunct="1"/>
            <a:r>
              <a:rPr lang="ru-RU" altLang="ru-RU" sz="1600" b="1" dirty="0">
                <a:solidFill>
                  <a:srgbClr val="33CC33"/>
                </a:solidFill>
                <a:latin typeface="Tahoma" pitchFamily="34" charset="0"/>
              </a:rPr>
              <a:t>ДОХОДЫ</a:t>
            </a:r>
          </a:p>
          <a:p>
            <a:pPr algn="ctr" eaLnBrk="1" hangingPunct="1"/>
            <a:r>
              <a:rPr lang="ru-RU" altLang="ru-RU" sz="1500" b="1" dirty="0">
                <a:solidFill>
                  <a:srgbClr val="000000"/>
                </a:solidFill>
                <a:latin typeface="Tahoma" pitchFamily="34" charset="0"/>
              </a:rPr>
              <a:t>это поступающие в бюджет денежные средства (налоги юридических и физических лиц, административные платежи и сборы, безвозмездные поступления</a:t>
            </a:r>
            <a:r>
              <a:rPr lang="ru-RU" altLang="ru-RU" sz="1500" b="1" dirty="0">
                <a:latin typeface="Tahoma" pitchFamily="34" charset="0"/>
              </a:rPr>
              <a:t>)</a:t>
            </a:r>
          </a:p>
        </p:txBody>
      </p:sp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331" y="4653135"/>
            <a:ext cx="2590800" cy="1541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6227884" y="489312"/>
            <a:ext cx="2487519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rIns="0" anchor="ctr">
            <a:spAutoFit/>
          </a:bodyPr>
          <a:lstStyle/>
          <a:p>
            <a:pPr algn="ctr" eaLnBrk="1" hangingPunct="1"/>
            <a:r>
              <a:rPr lang="ru-RU" altLang="ru-RU" sz="1600" b="1" dirty="0">
                <a:solidFill>
                  <a:srgbClr val="33CC33"/>
                </a:solidFill>
                <a:latin typeface="Tahoma" pitchFamily="34" charset="0"/>
              </a:rPr>
              <a:t>РАСХОДЫ</a:t>
            </a:r>
          </a:p>
          <a:p>
            <a:pPr algn="ctr" eaLnBrk="1" hangingPunct="1"/>
            <a:r>
              <a:rPr lang="ru-RU" altLang="ru-RU" sz="1500" b="1" dirty="0">
                <a:solidFill>
                  <a:srgbClr val="2D2E5E"/>
                </a:solidFill>
                <a:latin typeface="Tahoma" pitchFamily="34" charset="0"/>
              </a:rPr>
              <a:t>это выплачиваемые из бюджета денежные </a:t>
            </a:r>
            <a:r>
              <a:rPr lang="ru-RU" altLang="ru-RU" sz="1450" b="1" dirty="0">
                <a:solidFill>
                  <a:srgbClr val="2D2E5E"/>
                </a:solidFill>
                <a:latin typeface="Tahoma" pitchFamily="34" charset="0"/>
              </a:rPr>
              <a:t>средства</a:t>
            </a:r>
            <a:r>
              <a:rPr lang="ru-RU" altLang="ru-RU" sz="1500" b="1" dirty="0">
                <a:solidFill>
                  <a:srgbClr val="2D2E5E"/>
                </a:solidFill>
                <a:latin typeface="Tahoma" pitchFamily="34" charset="0"/>
              </a:rPr>
              <a:t> (социальные выплаты населению, содержание государственных(муниципальных) учреждений (образование, культура и другие) капитальное строительство и другие)</a:t>
            </a:r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 flipH="1">
            <a:off x="2700705" y="4941888"/>
            <a:ext cx="502626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5795597" y="4941888"/>
            <a:ext cx="505557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250581" y="4616451"/>
            <a:ext cx="2305050" cy="1495425"/>
          </a:xfrm>
          <a:prstGeom prst="rect">
            <a:avLst/>
          </a:prstGeom>
          <a:solidFill>
            <a:schemeClr val="bg1">
              <a:alpha val="63921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ru-RU" altLang="ru-RU" sz="1500" b="1">
                <a:solidFill>
                  <a:srgbClr val="000000"/>
                </a:solidFill>
                <a:latin typeface="Tahoma" pitchFamily="34" charset="0"/>
              </a:rPr>
              <a:t>превышение доходов над расходами образует положительный остаток бюджета</a:t>
            </a:r>
            <a:r>
              <a:rPr lang="ru-RU" altLang="ru-RU" sz="1600" b="1">
                <a:solidFill>
                  <a:srgbClr val="000000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ru-RU" altLang="ru-RU" sz="1600" b="1">
                <a:solidFill>
                  <a:srgbClr val="3333FF"/>
                </a:solidFill>
                <a:latin typeface="Tahoma" pitchFamily="34" charset="0"/>
              </a:rPr>
              <a:t>ПРОФИЦИТ</a:t>
            </a: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6227885" y="4616450"/>
            <a:ext cx="2376854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ru-RU" altLang="ru-RU" sz="1500" b="1">
                <a:solidFill>
                  <a:srgbClr val="000000"/>
                </a:solidFill>
                <a:latin typeface="Tahoma" pitchFamily="34" charset="0"/>
              </a:rPr>
              <a:t>если расходная часть бюджета превышает доходную, то бюджет формируется с</a:t>
            </a:r>
          </a:p>
          <a:p>
            <a:pPr algn="ctr" eaLnBrk="1" hangingPunct="1"/>
            <a:r>
              <a:rPr lang="ru-RU" altLang="ru-RU" sz="1600" b="1">
                <a:solidFill>
                  <a:srgbClr val="3333FF"/>
                </a:solidFill>
                <a:latin typeface="Tahoma" pitchFamily="34" charset="0"/>
              </a:rPr>
              <a:t>ДЕФИЦИТОМ</a:t>
            </a:r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178777" y="6234653"/>
            <a:ext cx="8569569" cy="55399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ru-RU" altLang="ru-RU" sz="1500" b="1" dirty="0">
                <a:solidFill>
                  <a:schemeClr val="accent2"/>
                </a:solidFill>
                <a:latin typeface="Tahoma" pitchFamily="34" charset="0"/>
              </a:rPr>
              <a:t>Сбалансированность бюджета по доходам и расходам – основополагающее требование, предъявляемое к органам, составляющим и утверждающим бюджет</a:t>
            </a:r>
          </a:p>
        </p:txBody>
      </p:sp>
      <p:pic>
        <p:nvPicPr>
          <p:cNvPr id="7189" name="Picture 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435" y="1052513"/>
            <a:ext cx="3574073" cy="239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1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id="14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3400"/>
                            </p:stCondLst>
                            <p:childTnLst>
                              <p:par>
                                <p:cTn id="20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7400"/>
                            </p:stCondLst>
                            <p:childTnLst>
                              <p:par>
                                <p:cTn id="26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7000"/>
                            </p:stCondLst>
                            <p:childTnLst>
                              <p:par>
                                <p:cTn id="3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3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4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6600"/>
                            </p:stCondLst>
                            <p:childTnLst>
                              <p:par>
                                <p:cTn id="5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67600"/>
                            </p:stCondLst>
                            <p:childTnLst>
                              <p:par>
                                <p:cTn id="64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75700"/>
                            </p:stCondLst>
                            <p:childTnLst>
                              <p:par>
                                <p:cTn id="7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6" grpId="0"/>
      <p:bldP spid="7178" grpId="0"/>
      <p:bldP spid="7180" grpId="0"/>
      <p:bldP spid="7181" grpId="0" animBg="1"/>
      <p:bldP spid="7182" grpId="0" animBg="1"/>
      <p:bldP spid="7185" grpId="0" animBg="1"/>
      <p:bldP spid="7186" grpId="0"/>
      <p:bldP spid="718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2792404" y="2187568"/>
            <a:ext cx="3262415" cy="2942551"/>
          </a:xfrm>
          <a:prstGeom prst="ellipse">
            <a:avLst/>
          </a:prstGeom>
          <a:gradFill>
            <a:gsLst>
              <a:gs pos="38000">
                <a:schemeClr val="accent2">
                  <a:tint val="18000"/>
                  <a:satMod val="120000"/>
                  <a:lumMod val="88000"/>
                  <a:alpha val="36000"/>
                </a:schemeClr>
              </a:gs>
              <a:gs pos="100000">
                <a:schemeClr val="bg2">
                  <a:lumMod val="90000"/>
                </a:schemeClr>
              </a:gs>
            </a:gsLst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51205" name="TextBox 5"/>
          <p:cNvSpPr txBox="1">
            <a:spLocks noChangeArrowheads="1"/>
          </p:cNvSpPr>
          <p:nvPr/>
        </p:nvSpPr>
        <p:spPr bwMode="auto">
          <a:xfrm>
            <a:off x="2602524" y="2479676"/>
            <a:ext cx="4037135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400" dirty="0" smtClean="0">
                <a:latin typeface="Tahoma" pitchFamily="34" charset="0"/>
                <a:cs typeface="Tahoma" pitchFamily="34" charset="0"/>
              </a:rPr>
              <a:t>Администрация Новоклязьминского </a:t>
            </a:r>
            <a:endParaRPr lang="en-US" altLang="ru-RU" sz="1400" dirty="0" smtClean="0">
              <a:latin typeface="Tahoma" pitchFamily="34" charset="0"/>
              <a:cs typeface="Tahoma" pitchFamily="34" charset="0"/>
            </a:endParaRPr>
          </a:p>
          <a:p>
            <a:pPr algn="ctr" eaLnBrk="1" hangingPunct="1"/>
            <a:r>
              <a:rPr lang="ru-RU" altLang="ru-RU" sz="1400" dirty="0" smtClean="0">
                <a:latin typeface="Tahoma" pitchFamily="34" charset="0"/>
                <a:cs typeface="Tahoma" pitchFamily="34" charset="0"/>
              </a:rPr>
              <a:t>сельского поселения</a:t>
            </a:r>
            <a:endParaRPr lang="ru-RU" altLang="ru-RU" sz="1400" dirty="0">
              <a:latin typeface="Tahoma" pitchFamily="34" charset="0"/>
              <a:cs typeface="Tahoma" pitchFamily="34" charset="0"/>
            </a:endParaRPr>
          </a:p>
          <a:p>
            <a:pPr algn="ctr" eaLnBrk="1" hangingPunct="1"/>
            <a:endParaRPr lang="en-US" altLang="ru-RU" sz="1400" dirty="0">
              <a:latin typeface="Tahoma" pitchFamily="34" charset="0"/>
              <a:cs typeface="Tahoma" pitchFamily="34" charset="0"/>
            </a:endParaRPr>
          </a:p>
          <a:p>
            <a:pPr algn="ctr" eaLnBrk="1" hangingPunct="1"/>
            <a:r>
              <a:rPr lang="ru-RU" altLang="ru-RU" sz="1400" dirty="0">
                <a:latin typeface="Tahoma" pitchFamily="34" charset="0"/>
                <a:cs typeface="Tahoma" pitchFamily="34" charset="0"/>
              </a:rPr>
              <a:t> </a:t>
            </a:r>
            <a:r>
              <a:rPr lang="ru-RU" altLang="ru-RU" sz="1400" dirty="0" smtClean="0">
                <a:latin typeface="Tahoma" pitchFamily="34" charset="0"/>
                <a:cs typeface="Tahoma" pitchFamily="34" charset="0"/>
              </a:rPr>
              <a:t>155635, </a:t>
            </a:r>
            <a:r>
              <a:rPr lang="ru-RU" altLang="ru-RU" sz="1400" dirty="0">
                <a:latin typeface="Tahoma" pitchFamily="34" charset="0"/>
                <a:cs typeface="Tahoma" pitchFamily="34" charset="0"/>
              </a:rPr>
              <a:t>Ивановская область, Южский </a:t>
            </a:r>
            <a:r>
              <a:rPr lang="ru-RU" altLang="ru-RU" sz="1400" dirty="0" smtClean="0">
                <a:latin typeface="Tahoma" pitchFamily="34" charset="0"/>
                <a:cs typeface="Tahoma" pitchFamily="34" charset="0"/>
              </a:rPr>
              <a:t>район</a:t>
            </a:r>
            <a:r>
              <a:rPr lang="ru-RU" altLang="ru-RU" sz="1400" dirty="0">
                <a:latin typeface="Tahoma" pitchFamily="34" charset="0"/>
                <a:cs typeface="Tahoma" pitchFamily="34" charset="0"/>
              </a:rPr>
              <a:t>, </a:t>
            </a:r>
            <a:r>
              <a:rPr lang="ru-RU" altLang="ru-RU" sz="1400" dirty="0" smtClean="0">
                <a:latin typeface="Tahoma" pitchFamily="34" charset="0"/>
                <a:cs typeface="Tahoma" pitchFamily="34" charset="0"/>
              </a:rPr>
              <a:t>ул.Старая ,  </a:t>
            </a:r>
            <a:r>
              <a:rPr lang="ru-RU" altLang="ru-RU" sz="1400" dirty="0">
                <a:latin typeface="Tahoma" pitchFamily="34" charset="0"/>
                <a:cs typeface="Tahoma" pitchFamily="34" charset="0"/>
              </a:rPr>
              <a:t>дом </a:t>
            </a:r>
            <a:r>
              <a:rPr lang="ru-RU" altLang="ru-RU" sz="1400" dirty="0" smtClean="0">
                <a:latin typeface="Tahoma" pitchFamily="34" charset="0"/>
                <a:cs typeface="Tahoma" pitchFamily="34" charset="0"/>
              </a:rPr>
              <a:t>2,2 . </a:t>
            </a:r>
            <a:r>
              <a:rPr lang="ru-RU" altLang="ru-RU" sz="1400" dirty="0">
                <a:latin typeface="Tahoma" pitchFamily="34" charset="0"/>
                <a:cs typeface="Tahoma" pitchFamily="34" charset="0"/>
              </a:rPr>
              <a:t/>
            </a:r>
            <a:br>
              <a:rPr lang="ru-RU" altLang="ru-RU" sz="1400" dirty="0">
                <a:latin typeface="Tahoma" pitchFamily="34" charset="0"/>
                <a:cs typeface="Tahoma" pitchFamily="34" charset="0"/>
              </a:rPr>
            </a:br>
            <a:endParaRPr lang="ru-RU" altLang="ru-RU" sz="1400" dirty="0">
              <a:latin typeface="Tahoma" pitchFamily="34" charset="0"/>
              <a:cs typeface="Tahoma" pitchFamily="34" charset="0"/>
            </a:endParaRPr>
          </a:p>
          <a:p>
            <a:pPr algn="ctr" eaLnBrk="1" hangingPunct="1"/>
            <a:r>
              <a:rPr lang="ru-RU" altLang="ru-RU" sz="1400" dirty="0">
                <a:latin typeface="Tahoma" pitchFamily="34" charset="0"/>
                <a:cs typeface="Tahoma" pitchFamily="34" charset="0"/>
              </a:rPr>
              <a:t>Тел.: (49347) </a:t>
            </a:r>
            <a:r>
              <a:rPr lang="ru-RU" altLang="ru-RU" sz="1400" dirty="0" smtClean="0">
                <a:latin typeface="Tahoma" pitchFamily="34" charset="0"/>
                <a:cs typeface="Tahoma" pitchFamily="34" charset="0"/>
              </a:rPr>
              <a:t>2-73-35</a:t>
            </a:r>
            <a:r>
              <a:rPr lang="ru-RU" altLang="ru-RU" sz="1400" dirty="0">
                <a:latin typeface="Tahoma" pitchFamily="34" charset="0"/>
                <a:cs typeface="Tahoma" pitchFamily="34" charset="0"/>
              </a:rPr>
              <a:t/>
            </a:r>
            <a:br>
              <a:rPr lang="ru-RU" altLang="ru-RU" sz="1400" dirty="0">
                <a:latin typeface="Tahoma" pitchFamily="34" charset="0"/>
                <a:cs typeface="Tahoma" pitchFamily="34" charset="0"/>
              </a:rPr>
            </a:br>
            <a:r>
              <a:rPr lang="ru-RU" altLang="ru-RU" sz="1400" dirty="0">
                <a:latin typeface="Tahoma" pitchFamily="34" charset="0"/>
                <a:cs typeface="Tahoma" pitchFamily="34" charset="0"/>
              </a:rPr>
              <a:t>Факс: (49347) </a:t>
            </a:r>
            <a:r>
              <a:rPr lang="ru-RU" altLang="ru-RU" sz="1400" dirty="0" smtClean="0">
                <a:latin typeface="Tahoma" pitchFamily="34" charset="0"/>
                <a:cs typeface="Tahoma" pitchFamily="34" charset="0"/>
              </a:rPr>
              <a:t>2-73-45</a:t>
            </a:r>
            <a:r>
              <a:rPr lang="ru-RU" altLang="ru-RU" sz="1400" dirty="0">
                <a:latin typeface="Tahoma" pitchFamily="34" charset="0"/>
                <a:cs typeface="Tahoma" pitchFamily="34" charset="0"/>
              </a:rPr>
              <a:t/>
            </a:r>
            <a:br>
              <a:rPr lang="ru-RU" altLang="ru-RU" sz="1400" dirty="0">
                <a:latin typeface="Tahoma" pitchFamily="34" charset="0"/>
                <a:cs typeface="Tahoma" pitchFamily="34" charset="0"/>
              </a:rPr>
            </a:br>
            <a:r>
              <a:rPr lang="ru-RU" altLang="ru-RU" sz="1400" dirty="0" err="1">
                <a:latin typeface="Tahoma" pitchFamily="34" charset="0"/>
                <a:cs typeface="Tahoma" pitchFamily="34" charset="0"/>
              </a:rPr>
              <a:t>E-mail</a:t>
            </a:r>
            <a:r>
              <a:rPr lang="ru-RU" altLang="ru-RU" sz="1400" dirty="0">
                <a:latin typeface="Tahoma" pitchFamily="34" charset="0"/>
                <a:cs typeface="Tahoma" pitchFamily="34" charset="0"/>
              </a:rPr>
              <a:t>: </a:t>
            </a:r>
            <a:r>
              <a:rPr lang="en-US" altLang="ru-RU" sz="1400" dirty="0" smtClean="0">
                <a:latin typeface="Tahoma" pitchFamily="34" charset="0"/>
                <a:cs typeface="Tahoma" pitchFamily="34" charset="0"/>
              </a:rPr>
              <a:t>novokladm</a:t>
            </a:r>
            <a:r>
              <a:rPr lang="en-US" altLang="ru-RU" sz="1400" dirty="0" smtClean="0">
                <a:latin typeface="Arial" charset="0"/>
              </a:rPr>
              <a:t>@mail.ru</a:t>
            </a:r>
            <a:endParaRPr lang="ru-RU" altLang="ru-RU" sz="1400" dirty="0">
              <a:latin typeface="Arial" charset="0"/>
            </a:endParaRPr>
          </a:p>
        </p:txBody>
      </p:sp>
      <p:sp>
        <p:nvSpPr>
          <p:cNvPr id="51206" name="Text Box 15"/>
          <p:cNvSpPr txBox="1">
            <a:spLocks noChangeArrowheads="1"/>
          </p:cNvSpPr>
          <p:nvPr/>
        </p:nvSpPr>
        <p:spPr bwMode="auto">
          <a:xfrm>
            <a:off x="1787770" y="1101725"/>
            <a:ext cx="6938118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5400">
                <a:solidFill>
                  <a:srgbClr val="543232"/>
                </a:solidFill>
              </a:rPr>
              <a:t>Спасибо за внимание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  <a:noFill/>
          <a:ln>
            <a:miter lim="800000"/>
            <a:headEnd/>
            <a:tailEnd/>
          </a:ln>
        </p:spPr>
        <p:txBody>
          <a:bodyPr anchor="b"/>
          <a:lstStyle/>
          <a:p>
            <a:r>
              <a:rPr lang="ru-RU" altLang="ru-RU" sz="1200" dirty="0" smtClean="0">
                <a:latin typeface="Tahoma" pitchFamily="34" charset="0"/>
              </a:rPr>
              <a:t>4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3348405" y="4365626"/>
            <a:ext cx="5399942" cy="576263"/>
          </a:xfrm>
          <a:prstGeom prst="rect">
            <a:avLst/>
          </a:prstGeom>
          <a:solidFill>
            <a:srgbClr val="FFFF00"/>
          </a:solidFill>
          <a:ln w="15875">
            <a:solidFill>
              <a:srgbClr val="00FF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2000" b="1" dirty="0">
                <a:solidFill>
                  <a:srgbClr val="33CC33"/>
                </a:solidFill>
                <a:latin typeface="Tahoma" pitchFamily="34" charset="0"/>
              </a:rPr>
              <a:t>Публичные обсуждения программ</a:t>
            </a:r>
          </a:p>
        </p:txBody>
      </p:sp>
      <p:sp>
        <p:nvSpPr>
          <p:cNvPr id="9230" name="AutoShape 14"/>
          <p:cNvSpPr>
            <a:spLocks noChangeArrowheads="1"/>
          </p:cNvSpPr>
          <p:nvPr/>
        </p:nvSpPr>
        <p:spPr bwMode="auto">
          <a:xfrm rot="5400000">
            <a:off x="2555936" y="4365320"/>
            <a:ext cx="792163" cy="792774"/>
          </a:xfrm>
          <a:prstGeom prst="chevron">
            <a:avLst>
              <a:gd name="adj" fmla="val 25000"/>
            </a:avLst>
          </a:prstGeom>
          <a:solidFill>
            <a:srgbClr val="99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 eaLnBrk="1" hangingPunct="1"/>
            <a:r>
              <a:rPr lang="ru-RU" altLang="ru-RU" b="1">
                <a:solidFill>
                  <a:srgbClr val="008000"/>
                </a:solidFill>
                <a:latin typeface="Tahoma" pitchFamily="34" charset="0"/>
              </a:rPr>
              <a:t>3</a:t>
            </a:r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1547446" y="2744788"/>
            <a:ext cx="5328138" cy="1112840"/>
          </a:xfrm>
          <a:prstGeom prst="rect">
            <a:avLst/>
          </a:prstGeom>
          <a:solidFill>
            <a:srgbClr val="FFFF00"/>
          </a:solidFill>
          <a:ln w="15875">
            <a:solidFill>
              <a:srgbClr val="00FF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tabLst>
                <a:tab pos="1611313" algn="l"/>
              </a:tabLst>
            </a:pPr>
            <a:r>
              <a:rPr lang="ru-RU" altLang="ru-RU" sz="2000" b="1" dirty="0">
                <a:solidFill>
                  <a:srgbClr val="33CC33"/>
                </a:solidFill>
                <a:latin typeface="Tahoma" pitchFamily="34" charset="0"/>
              </a:rPr>
              <a:t>Публичные слушания по отчету об исполнении бюджета </a:t>
            </a:r>
            <a:r>
              <a:rPr lang="ru-RU" altLang="ru-RU" sz="2000" b="1" dirty="0" smtClean="0">
                <a:solidFill>
                  <a:srgbClr val="33CC33"/>
                </a:solidFill>
                <a:latin typeface="Tahoma" pitchFamily="34" charset="0"/>
              </a:rPr>
              <a:t>Новоклязьминского сельского поселения</a:t>
            </a:r>
            <a:endParaRPr lang="ru-RU" altLang="ru-RU" sz="2000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3131528" y="980728"/>
            <a:ext cx="5328138" cy="1008112"/>
          </a:xfrm>
          <a:prstGeom prst="rect">
            <a:avLst/>
          </a:prstGeom>
          <a:solidFill>
            <a:srgbClr val="FFFF00"/>
          </a:solidFill>
          <a:ln w="15875">
            <a:solidFill>
              <a:srgbClr val="00FF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2000" b="1" dirty="0">
                <a:solidFill>
                  <a:srgbClr val="33CC33"/>
                </a:solidFill>
                <a:latin typeface="Tahoma" pitchFamily="34" charset="0"/>
              </a:rPr>
              <a:t>Публичные слушания по проекту бюджета </a:t>
            </a:r>
            <a:r>
              <a:rPr lang="ru-RU" altLang="ru-RU" sz="2000" b="1" dirty="0" smtClean="0">
                <a:solidFill>
                  <a:srgbClr val="33CC33"/>
                </a:solidFill>
                <a:latin typeface="Tahoma" pitchFamily="34" charset="0"/>
              </a:rPr>
              <a:t>Новоклязьминского сельского поселения</a:t>
            </a:r>
            <a:endParaRPr lang="ru-RU" altLang="ru-RU" sz="2000" b="1" dirty="0">
              <a:solidFill>
                <a:srgbClr val="33CC33"/>
              </a:solidFill>
              <a:latin typeface="Tahoma" pitchFamily="34" charset="0"/>
            </a:endParaRPr>
          </a:p>
        </p:txBody>
      </p:sp>
      <p:sp>
        <p:nvSpPr>
          <p:cNvPr id="9229" name="AutoShape 13"/>
          <p:cNvSpPr>
            <a:spLocks noChangeArrowheads="1"/>
          </p:cNvSpPr>
          <p:nvPr/>
        </p:nvSpPr>
        <p:spPr bwMode="auto">
          <a:xfrm rot="5400000">
            <a:off x="719992" y="2769821"/>
            <a:ext cx="863600" cy="791308"/>
          </a:xfrm>
          <a:prstGeom prst="chevron">
            <a:avLst>
              <a:gd name="adj" fmla="val 25185"/>
            </a:avLst>
          </a:prstGeom>
          <a:solidFill>
            <a:srgbClr val="99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 eaLnBrk="1" hangingPunct="1"/>
            <a:r>
              <a:rPr lang="ru-RU" altLang="ru-RU" b="1">
                <a:solidFill>
                  <a:srgbClr val="008000"/>
                </a:solidFill>
                <a:latin typeface="Tahoma" pitchFamily="34" charset="0"/>
              </a:rPr>
              <a:t>2</a:t>
            </a: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 rot="5400000">
            <a:off x="2300899" y="1164859"/>
            <a:ext cx="869950" cy="791308"/>
          </a:xfrm>
          <a:prstGeom prst="chevron">
            <a:avLst>
              <a:gd name="adj" fmla="val 25370"/>
            </a:avLst>
          </a:prstGeom>
          <a:solidFill>
            <a:srgbClr val="99CCFF"/>
          </a:solidFill>
          <a:ln w="15875">
            <a:solidFill>
              <a:srgbClr val="00CCFF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 eaLnBrk="1" hangingPunct="1"/>
            <a:r>
              <a:rPr lang="ru-RU" altLang="ru-RU" b="1" dirty="0">
                <a:solidFill>
                  <a:srgbClr val="0080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9235" name="Rectangle 19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"/>
            <a:ext cx="8944708" cy="652463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rgbClr val="664A38"/>
                </a:solidFill>
              </a:rPr>
              <a:t>Возможности влияния гражданина на состав бюджета</a:t>
            </a:r>
          </a:p>
        </p:txBody>
      </p:sp>
      <p:pic>
        <p:nvPicPr>
          <p:cNvPr id="9237" name="Picture 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9435" y="2244726"/>
            <a:ext cx="194456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8" name="Picture 2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582" y="908051"/>
            <a:ext cx="1800957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9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9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2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9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5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2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3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2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0" grpId="0" animBg="1"/>
      <p:bldP spid="9229" grpId="0" animBg="1"/>
      <p:bldP spid="9220" grpId="0" animBg="1"/>
      <p:bldP spid="92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85786" y="188641"/>
            <a:ext cx="7892222" cy="743224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800" b="1" dirty="0" smtClean="0">
                <a:solidFill>
                  <a:schemeClr val="tx1"/>
                </a:solidFill>
              </a:rPr>
              <a:t>Доходы бюджета Новоклязьминского сельского поселения</a:t>
            </a:r>
          </a:p>
        </p:txBody>
      </p:sp>
      <p:sp>
        <p:nvSpPr>
          <p:cNvPr id="31747" name="Text Box 29"/>
          <p:cNvSpPr txBox="1">
            <a:spLocks noChangeArrowheads="1"/>
          </p:cNvSpPr>
          <p:nvPr/>
        </p:nvSpPr>
        <p:spPr bwMode="auto">
          <a:xfrm>
            <a:off x="524608" y="980728"/>
            <a:ext cx="8295543" cy="879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1700" b="1" dirty="0">
                <a:solidFill>
                  <a:srgbClr val="00B050"/>
                </a:solidFill>
                <a:latin typeface="Tahoma" pitchFamily="34" charset="0"/>
              </a:rPr>
              <a:t>Доходы бюджета - поступающие в бюджет денежные средства, за исключением средств, являющихся источниками финансирования дефицита бюджета.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03848" y="1988840"/>
            <a:ext cx="2450123" cy="635000"/>
          </a:xfrm>
          <a:prstGeom prst="roundRect">
            <a:avLst/>
          </a:prstGeom>
        </p:spPr>
        <p:style>
          <a:lnRef idx="2">
            <a:schemeClr val="dk1"/>
          </a:lnRef>
          <a:fillRef idx="1003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800"/>
          </a:p>
        </p:txBody>
      </p:sp>
      <p:sp>
        <p:nvSpPr>
          <p:cNvPr id="13317" name="TextBox 3"/>
          <p:cNvSpPr txBox="1">
            <a:spLocks noChangeArrowheads="1"/>
          </p:cNvSpPr>
          <p:nvPr/>
        </p:nvSpPr>
        <p:spPr bwMode="auto">
          <a:xfrm>
            <a:off x="3203848" y="2132856"/>
            <a:ext cx="24482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altLang="ru-RU" sz="1800" b="1" dirty="0">
                <a:solidFill>
                  <a:srgbClr val="00B050"/>
                </a:solidFill>
                <a:latin typeface="Tahoma" pitchFamily="34" charset="0"/>
              </a:rPr>
              <a:t>Доходы</a:t>
            </a:r>
            <a:r>
              <a:rPr lang="ru-RU" altLang="ru-RU" sz="1800" b="1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</a:rPr>
              <a:t> </a:t>
            </a:r>
            <a:r>
              <a:rPr lang="ru-RU" altLang="ru-RU" sz="1800" b="1" dirty="0">
                <a:solidFill>
                  <a:srgbClr val="00B050"/>
                </a:solidFill>
                <a:latin typeface="Tahoma" pitchFamily="34" charset="0"/>
              </a:rPr>
              <a:t>бюджета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9552" y="3068960"/>
            <a:ext cx="2159977" cy="6492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800"/>
          </a:p>
        </p:txBody>
      </p:sp>
      <p:sp>
        <p:nvSpPr>
          <p:cNvPr id="422" name="Скругленный прямоугольник 421"/>
          <p:cNvSpPr/>
          <p:nvPr/>
        </p:nvSpPr>
        <p:spPr>
          <a:xfrm>
            <a:off x="3147646" y="2982914"/>
            <a:ext cx="2450123" cy="6492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800"/>
          </a:p>
        </p:txBody>
      </p:sp>
      <p:sp>
        <p:nvSpPr>
          <p:cNvPr id="423" name="Скругленный прямоугольник 422"/>
          <p:cNvSpPr/>
          <p:nvPr/>
        </p:nvSpPr>
        <p:spPr>
          <a:xfrm>
            <a:off x="6096001" y="2982914"/>
            <a:ext cx="2448658" cy="6492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80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1520" y="3933056"/>
            <a:ext cx="2400300" cy="27543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800"/>
          </a:p>
        </p:txBody>
      </p:sp>
      <p:sp>
        <p:nvSpPr>
          <p:cNvPr id="425" name="Скругленный прямоугольник 424"/>
          <p:cNvSpPr/>
          <p:nvPr/>
        </p:nvSpPr>
        <p:spPr>
          <a:xfrm>
            <a:off x="3000364" y="3929066"/>
            <a:ext cx="2596662" cy="2743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800"/>
          </a:p>
        </p:txBody>
      </p:sp>
      <p:sp>
        <p:nvSpPr>
          <p:cNvPr id="426" name="Скругленный прямоугольник 425"/>
          <p:cNvSpPr/>
          <p:nvPr/>
        </p:nvSpPr>
        <p:spPr>
          <a:xfrm>
            <a:off x="5993424" y="3925888"/>
            <a:ext cx="2611315" cy="2743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800"/>
          </a:p>
        </p:txBody>
      </p:sp>
      <p:sp>
        <p:nvSpPr>
          <p:cNvPr id="13324" name="TextBox 8"/>
          <p:cNvSpPr txBox="1">
            <a:spLocks noChangeArrowheads="1"/>
          </p:cNvSpPr>
          <p:nvPr/>
        </p:nvSpPr>
        <p:spPr bwMode="auto">
          <a:xfrm>
            <a:off x="539262" y="3087688"/>
            <a:ext cx="22325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altLang="ru-RU" sz="1800" b="1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</a:rPr>
              <a:t>Налоговые доходы</a:t>
            </a:r>
          </a:p>
        </p:txBody>
      </p:sp>
      <p:sp>
        <p:nvSpPr>
          <p:cNvPr id="13325" name="TextBox 9"/>
          <p:cNvSpPr txBox="1">
            <a:spLocks noChangeArrowheads="1"/>
          </p:cNvSpPr>
          <p:nvPr/>
        </p:nvSpPr>
        <p:spPr bwMode="auto">
          <a:xfrm>
            <a:off x="3131840" y="2982913"/>
            <a:ext cx="252454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altLang="ru-RU" sz="1800" b="1" dirty="0">
                <a:solidFill>
                  <a:srgbClr val="002060"/>
                </a:solidFill>
                <a:latin typeface="Tahoma" pitchFamily="34" charset="0"/>
              </a:rPr>
              <a:t>Неналоговые</a:t>
            </a:r>
            <a:r>
              <a:rPr lang="ru-RU" altLang="ru-RU" sz="1800" dirty="0">
                <a:solidFill>
                  <a:srgbClr val="002060"/>
                </a:solidFill>
                <a:latin typeface="Tahoma" pitchFamily="34" charset="0"/>
              </a:rPr>
              <a:t> </a:t>
            </a:r>
            <a:r>
              <a:rPr lang="ru-RU" altLang="ru-RU" sz="1800" b="1" dirty="0">
                <a:solidFill>
                  <a:srgbClr val="002060"/>
                </a:solidFill>
                <a:latin typeface="Tahoma" pitchFamily="34" charset="0"/>
              </a:rPr>
              <a:t>доходы</a:t>
            </a:r>
          </a:p>
        </p:txBody>
      </p:sp>
      <p:sp>
        <p:nvSpPr>
          <p:cNvPr id="13326" name="TextBox 10"/>
          <p:cNvSpPr txBox="1">
            <a:spLocks noChangeArrowheads="1"/>
          </p:cNvSpPr>
          <p:nvPr/>
        </p:nvSpPr>
        <p:spPr bwMode="auto">
          <a:xfrm>
            <a:off x="6012160" y="3014663"/>
            <a:ext cx="2503191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altLang="ru-RU" sz="1800" b="1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</a:rPr>
              <a:t>Безвозмездные</a:t>
            </a:r>
            <a:r>
              <a:rPr lang="ru-RU" altLang="ru-RU" sz="1800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</a:rPr>
              <a:t> </a:t>
            </a:r>
            <a:r>
              <a:rPr lang="ru-RU" altLang="ru-RU" sz="1800" b="1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</a:rPr>
              <a:t>поступления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371243" y="2557463"/>
            <a:ext cx="0" cy="4254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1619250" y="2781301"/>
            <a:ext cx="0" cy="2016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4" name="Прямая соединительная линия 433"/>
          <p:cNvCxnSpPr/>
          <p:nvPr/>
        </p:nvCxnSpPr>
        <p:spPr>
          <a:xfrm flipV="1">
            <a:off x="7340112" y="2794001"/>
            <a:ext cx="0" cy="2016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619251" y="2781300"/>
            <a:ext cx="5716465" cy="127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331" name="TextBox 18"/>
          <p:cNvSpPr txBox="1">
            <a:spLocks noChangeArrowheads="1"/>
          </p:cNvSpPr>
          <p:nvPr/>
        </p:nvSpPr>
        <p:spPr bwMode="auto">
          <a:xfrm>
            <a:off x="251520" y="3933056"/>
            <a:ext cx="244886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altLang="ru-RU" sz="1400" b="1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</a:rPr>
              <a:t>Поступления от уплаты налогов, установленных Налоговым кодексом Российской Федерации</a:t>
            </a:r>
            <a:r>
              <a:rPr lang="en-US" altLang="ru-RU" sz="1400" b="1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</a:rPr>
              <a:t>:</a:t>
            </a:r>
          </a:p>
          <a:p>
            <a:pPr eaLnBrk="1" hangingPunct="1">
              <a:defRPr/>
            </a:pPr>
            <a:r>
              <a:rPr lang="ru-RU" altLang="ru-RU" sz="1400" b="1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</a:rPr>
              <a:t>- налог на доходы физических </a:t>
            </a:r>
            <a:r>
              <a:rPr lang="ru-RU" altLang="ru-RU" sz="1400" b="1" dirty="0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</a:rPr>
              <a:t>лиц</a:t>
            </a:r>
            <a:endParaRPr lang="ru-RU" altLang="ru-RU" sz="1400" b="1" dirty="0">
              <a:solidFill>
                <a:schemeClr val="accent6">
                  <a:lumMod val="75000"/>
                </a:schemeClr>
              </a:solidFill>
              <a:latin typeface="Tahoma" pitchFamily="34" charset="0"/>
            </a:endParaRPr>
          </a:p>
        </p:txBody>
      </p:sp>
      <p:sp>
        <p:nvSpPr>
          <p:cNvPr id="31764" name="TextBox 19"/>
          <p:cNvSpPr txBox="1">
            <a:spLocks noChangeArrowheads="1"/>
          </p:cNvSpPr>
          <p:nvPr/>
        </p:nvSpPr>
        <p:spPr bwMode="auto">
          <a:xfrm>
            <a:off x="3059832" y="4005064"/>
            <a:ext cx="257614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ru-RU" altLang="ru-RU" sz="1400" b="1" dirty="0">
                <a:solidFill>
                  <a:srgbClr val="43458D"/>
                </a:solidFill>
                <a:latin typeface="Tahoma" pitchFamily="34" charset="0"/>
              </a:rPr>
              <a:t>Поступления доходов от использования государственного (муниципального) имущества, от платных услуг, оказываемых казенными </a:t>
            </a:r>
            <a:r>
              <a:rPr lang="ru-RU" altLang="ru-RU" sz="1400" b="1" dirty="0" smtClean="0">
                <a:solidFill>
                  <a:srgbClr val="43458D"/>
                </a:solidFill>
                <a:latin typeface="Tahoma" pitchFamily="34" charset="0"/>
              </a:rPr>
              <a:t>учреждениями</a:t>
            </a:r>
            <a:endParaRPr lang="ru-RU" altLang="ru-RU" sz="1400" b="1" dirty="0">
              <a:solidFill>
                <a:srgbClr val="43458D"/>
              </a:solidFill>
              <a:latin typeface="Tahoma" pitchFamily="34" charset="0"/>
            </a:endParaRPr>
          </a:p>
        </p:txBody>
      </p:sp>
      <p:sp>
        <p:nvSpPr>
          <p:cNvPr id="13333" name="TextBox 20"/>
          <p:cNvSpPr txBox="1">
            <a:spLocks noChangeArrowheads="1"/>
          </p:cNvSpPr>
          <p:nvPr/>
        </p:nvSpPr>
        <p:spPr bwMode="auto">
          <a:xfrm>
            <a:off x="6084168" y="4005064"/>
            <a:ext cx="2448272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altLang="ru-RU" sz="1400" b="1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</a:rPr>
              <a:t>Поступления доходы в виде финансовой помощи, полученной от бюджетов других уровней бюджетной системы РФ (межбюджетные трансферты), безвозмездные поступления от организаций и граждан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7885113" y="6453188"/>
            <a:ext cx="1081087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1016000" eaLnBrk="1" hangingPunct="1"/>
            <a:endParaRPr lang="ru-RU" sz="2000" b="1" dirty="0">
              <a:latin typeface="Calibri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850" y="1577975"/>
          <a:ext cx="8532814" cy="350678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844709"/>
                <a:gridCol w="2160040"/>
                <a:gridCol w="1944036"/>
                <a:gridCol w="1584029"/>
              </a:tblGrid>
              <a:tr h="647938"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sz="28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</a:t>
                      </a:r>
                      <a:r>
                        <a:rPr lang="ru-RU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  <a:endParaRPr lang="ru-RU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  <a:tr h="10585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первоначально</a:t>
                      </a:r>
                      <a:endParaRPr lang="ru-RU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учетом внесенных изменений</a:t>
                      </a:r>
                      <a:endParaRPr lang="ru-RU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2291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Общий объем доходов </a:t>
                      </a:r>
                      <a:endParaRPr lang="ru-RU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5,5</a:t>
                      </a:r>
                      <a:endParaRPr lang="ru-RU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6,2</a:t>
                      </a:r>
                      <a:endParaRPr lang="ru-RU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+0,7</a:t>
                      </a:r>
                      <a:endParaRPr lang="ru-RU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  <a:tr h="588985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Общий объем расходов</a:t>
                      </a:r>
                      <a:endParaRPr lang="ru-RU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5,5</a:t>
                      </a:r>
                      <a:endParaRPr lang="ru-RU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6,2</a:t>
                      </a:r>
                      <a:endParaRPr lang="ru-RU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</a:t>
                      </a:r>
                      <a:r>
                        <a:rPr lang="ru-RU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0,7</a:t>
                      </a:r>
                      <a:endParaRPr lang="ru-RU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  <a:tr h="588985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</a:t>
                      </a:r>
                      <a:endParaRPr lang="ru-RU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176" name="Text Box 2"/>
          <p:cNvSpPr txBox="1">
            <a:spLocks noChangeArrowheads="1"/>
          </p:cNvSpPr>
          <p:nvPr/>
        </p:nvSpPr>
        <p:spPr bwMode="auto">
          <a:xfrm>
            <a:off x="7451725" y="1196975"/>
            <a:ext cx="1514475" cy="3698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1016000" eaLnBrk="1" hangingPunct="1"/>
            <a:r>
              <a:rPr lang="ru-RU" b="1" dirty="0">
                <a:latin typeface="Times New Roman" pitchFamily="18" charset="0"/>
                <a:cs typeface="Times New Roman" pitchFamily="18" charset="0"/>
              </a:rPr>
              <a:t>млн. руб.</a:t>
            </a:r>
          </a:p>
        </p:txBody>
      </p:sp>
      <p:sp>
        <p:nvSpPr>
          <p:cNvPr id="6177" name="Text Box 2"/>
          <p:cNvSpPr txBox="1">
            <a:spLocks noChangeArrowheads="1"/>
          </p:cNvSpPr>
          <p:nvPr/>
        </p:nvSpPr>
        <p:spPr bwMode="auto">
          <a:xfrm>
            <a:off x="179388" y="476250"/>
            <a:ext cx="8856662" cy="830997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/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Основные характеристики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бюджета Новоклязьминского сельского поселения</a:t>
            </a:r>
            <a:endParaRPr lang="ru-RU" sz="2400" b="1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  <a:noFill/>
          <a:ln>
            <a:miter lim="800000"/>
            <a:headEnd/>
            <a:tailEnd/>
          </a:ln>
        </p:spPr>
        <p:txBody>
          <a:bodyPr anchor="b"/>
          <a:lstStyle/>
          <a:p>
            <a:fld id="{3CFDA321-1D69-4D2F-8F9C-024D08C65A6F}" type="slidenum">
              <a:rPr lang="ru-RU" altLang="ru-RU" sz="1200" smtClean="0">
                <a:latin typeface="Tahoma" pitchFamily="34" charset="0"/>
              </a:rPr>
              <a:pPr/>
              <a:t>7</a:t>
            </a:fld>
            <a:endParaRPr lang="ru-RU" altLang="ru-RU" sz="1200" dirty="0" smtClean="0">
              <a:latin typeface="Tahoma" pitchFamily="34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7908" y="0"/>
            <a:ext cx="8510954" cy="6921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800" b="1" dirty="0" smtClean="0">
                <a:solidFill>
                  <a:srgbClr val="664A38"/>
                </a:solidFill>
              </a:rPr>
              <a:t>Основные параметры бюджета Новоклязьминского сельского поселения за </a:t>
            </a:r>
            <a:r>
              <a:rPr lang="ru-RU" altLang="ru-RU" sz="2800" b="1" dirty="0" smtClean="0">
                <a:solidFill>
                  <a:srgbClr val="664A38"/>
                </a:solidFill>
              </a:rPr>
              <a:t>2023 </a:t>
            </a:r>
            <a:r>
              <a:rPr lang="ru-RU" altLang="ru-RU" sz="2800" b="1" dirty="0" smtClean="0">
                <a:solidFill>
                  <a:srgbClr val="664A38"/>
                </a:solidFill>
              </a:rPr>
              <a:t>год</a:t>
            </a: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 rot="-5400000">
            <a:off x="3492195" y="2348219"/>
            <a:ext cx="1728787" cy="2159977"/>
          </a:xfrm>
          <a:prstGeom prst="upDownArrowCallout">
            <a:avLst>
              <a:gd name="adj1" fmla="val 25000"/>
              <a:gd name="adj2" fmla="val 25000"/>
              <a:gd name="adj3" fmla="val 16919"/>
              <a:gd name="adj4" fmla="val 50000"/>
            </a:avLst>
          </a:prstGeom>
          <a:gradFill rotWithShape="1">
            <a:gsLst>
              <a:gs pos="0">
                <a:srgbClr val="765E2F"/>
              </a:gs>
              <a:gs pos="50000">
                <a:srgbClr val="FFCC66"/>
              </a:gs>
              <a:gs pos="100000">
                <a:srgbClr val="765E2F"/>
              </a:gs>
            </a:gsLst>
            <a:lin ang="5400000" scaled="1"/>
          </a:gradFill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1" hangingPunct="1"/>
            <a:r>
              <a:rPr lang="ru-RU" altLang="ru-RU" b="1">
                <a:solidFill>
                  <a:schemeClr val="tx2"/>
                </a:solidFill>
                <a:latin typeface="Tahoma" pitchFamily="34" charset="0"/>
              </a:rPr>
              <a:t>БЮДЖЕТ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76600" y="1052514"/>
            <a:ext cx="2158512" cy="1368425"/>
          </a:xfrm>
          <a:prstGeom prst="rect">
            <a:avLst/>
          </a:prstGeom>
          <a:gradFill rotWithShape="1">
            <a:gsLst>
              <a:gs pos="0">
                <a:srgbClr val="765E47"/>
              </a:gs>
              <a:gs pos="50000">
                <a:srgbClr val="FFCC99"/>
              </a:gs>
              <a:gs pos="100000">
                <a:srgbClr val="765E47"/>
              </a:gs>
            </a:gsLst>
            <a:lin ang="5400000" scaled="1"/>
          </a:gradFill>
          <a:ln w="19050">
            <a:solidFill>
              <a:srgbClr val="FFFF99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1800" b="1" dirty="0">
                <a:solidFill>
                  <a:srgbClr val="43458D"/>
                </a:solidFill>
                <a:latin typeface="Tahoma" pitchFamily="34" charset="0"/>
              </a:rPr>
              <a:t>Доходы в расчете</a:t>
            </a:r>
          </a:p>
          <a:p>
            <a:pPr algn="ctr" eaLnBrk="1" hangingPunct="1"/>
            <a:r>
              <a:rPr lang="ru-RU" altLang="ru-RU" sz="1800" b="1" dirty="0">
                <a:solidFill>
                  <a:srgbClr val="43458D"/>
                </a:solidFill>
                <a:latin typeface="Tahoma" pitchFamily="34" charset="0"/>
              </a:rPr>
              <a:t>на 1 человека </a:t>
            </a:r>
          </a:p>
          <a:p>
            <a:pPr algn="ctr" eaLnBrk="1" hangingPunct="1"/>
            <a:r>
              <a:rPr lang="ru-RU" altLang="ru-RU" sz="1800" b="1" dirty="0" smtClean="0">
                <a:solidFill>
                  <a:srgbClr val="43458D"/>
                </a:solidFill>
                <a:latin typeface="Tahoma" pitchFamily="34" charset="0"/>
              </a:rPr>
              <a:t>5 621,5руб</a:t>
            </a:r>
            <a:r>
              <a:rPr lang="ru-RU" altLang="ru-RU" sz="1800" b="1" dirty="0">
                <a:solidFill>
                  <a:srgbClr val="43458D"/>
                </a:solidFill>
                <a:latin typeface="Tahoma" pitchFamily="34" charset="0"/>
              </a:rPr>
              <a:t>.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76600" y="4581526"/>
            <a:ext cx="2158512" cy="1584325"/>
          </a:xfrm>
          <a:prstGeom prst="rect">
            <a:avLst/>
          </a:prstGeom>
          <a:gradFill rotWithShape="1">
            <a:gsLst>
              <a:gs pos="0">
                <a:srgbClr val="765E47"/>
              </a:gs>
              <a:gs pos="50000">
                <a:srgbClr val="FFCC99"/>
              </a:gs>
              <a:gs pos="100000">
                <a:srgbClr val="765E47"/>
              </a:gs>
            </a:gsLst>
            <a:lin ang="5400000" scaled="1"/>
          </a:gradFill>
          <a:ln w="19050">
            <a:solidFill>
              <a:srgbClr val="FFFF99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1800" b="1" dirty="0">
                <a:solidFill>
                  <a:srgbClr val="43458D"/>
                </a:solidFill>
                <a:latin typeface="Tahoma" pitchFamily="34" charset="0"/>
              </a:rPr>
              <a:t>Расходы в расчете на 1 человека</a:t>
            </a:r>
          </a:p>
          <a:p>
            <a:pPr algn="ctr" eaLnBrk="1" hangingPunct="1"/>
            <a:r>
              <a:rPr lang="ru-RU" altLang="ru-RU" sz="1800" b="1" dirty="0" smtClean="0">
                <a:solidFill>
                  <a:srgbClr val="43458D"/>
                </a:solidFill>
                <a:latin typeface="Tahoma" pitchFamily="34" charset="0"/>
              </a:rPr>
              <a:t>5 838,8 руб</a:t>
            </a:r>
            <a:r>
              <a:rPr lang="ru-RU" altLang="ru-RU" sz="1800" b="1" dirty="0">
                <a:solidFill>
                  <a:srgbClr val="43458D"/>
                </a:solidFill>
                <a:latin typeface="Tahoma" pitchFamily="34" charset="0"/>
              </a:rPr>
              <a:t>. 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 rot="10800000">
            <a:off x="2627784" y="980728"/>
            <a:ext cx="647700" cy="5113337"/>
          </a:xfrm>
          <a:prstGeom prst="rect">
            <a:avLst/>
          </a:prstGeom>
          <a:gradFill rotWithShape="1">
            <a:gsLst>
              <a:gs pos="0">
                <a:srgbClr val="4E3A2E"/>
              </a:gs>
              <a:gs pos="50000">
                <a:srgbClr val="A97E63"/>
              </a:gs>
              <a:gs pos="100000">
                <a:srgbClr val="4E3A2E"/>
              </a:gs>
            </a:gsLst>
            <a:lin ang="0" scaled="1"/>
          </a:gradFill>
          <a:ln w="19050">
            <a:solidFill>
              <a:srgbClr val="3366FF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1" hangingPunct="1"/>
            <a:r>
              <a:rPr lang="ru-RU" altLang="ru-RU" sz="2000" b="1" dirty="0">
                <a:solidFill>
                  <a:srgbClr val="002060"/>
                </a:solidFill>
                <a:latin typeface="Tahoma" pitchFamily="34" charset="0"/>
              </a:rPr>
              <a:t>Доходы </a:t>
            </a:r>
            <a:r>
              <a:rPr lang="ru-RU" altLang="ru-RU" sz="2000" b="1" dirty="0" smtClean="0">
                <a:solidFill>
                  <a:srgbClr val="002060"/>
                </a:solidFill>
                <a:latin typeface="Tahoma" pitchFamily="34" charset="0"/>
              </a:rPr>
              <a:t>бюджета 5 199,9 тыс.руб</a:t>
            </a:r>
            <a:r>
              <a:rPr lang="ru-RU" altLang="ru-RU" sz="2200" dirty="0">
                <a:solidFill>
                  <a:srgbClr val="002060"/>
                </a:solidFill>
                <a:latin typeface="Tahoma" pitchFamily="34" charset="0"/>
              </a:rPr>
              <a:t>.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 rot="10800000">
            <a:off x="5501054" y="1052513"/>
            <a:ext cx="647700" cy="5113337"/>
          </a:xfrm>
          <a:prstGeom prst="rect">
            <a:avLst/>
          </a:prstGeom>
          <a:gradFill rotWithShape="1">
            <a:gsLst>
              <a:gs pos="0">
                <a:srgbClr val="4E3A2E"/>
              </a:gs>
              <a:gs pos="50000">
                <a:srgbClr val="A97E63"/>
              </a:gs>
              <a:gs pos="100000">
                <a:srgbClr val="4E3A2E"/>
              </a:gs>
            </a:gsLst>
            <a:lin ang="0" scaled="1"/>
          </a:gradFill>
          <a:ln w="19050">
            <a:solidFill>
              <a:srgbClr val="3366FF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1" hangingPunct="1"/>
            <a:r>
              <a:rPr lang="ru-RU" altLang="ru-RU" sz="2000" b="1" dirty="0">
                <a:solidFill>
                  <a:srgbClr val="FF0000"/>
                </a:solidFill>
                <a:latin typeface="Tahoma" pitchFamily="34" charset="0"/>
              </a:rPr>
              <a:t>Расходы бюджета </a:t>
            </a:r>
            <a:r>
              <a:rPr lang="ru-RU" altLang="ru-RU" sz="2000" b="1" dirty="0" smtClean="0">
                <a:solidFill>
                  <a:srgbClr val="FF0000"/>
                </a:solidFill>
                <a:latin typeface="Tahoma" pitchFamily="34" charset="0"/>
              </a:rPr>
              <a:t>6 045,6 </a:t>
            </a:r>
            <a:r>
              <a:rPr lang="ru-RU" altLang="ru-RU" sz="2000" b="1" dirty="0" smtClean="0">
                <a:solidFill>
                  <a:srgbClr val="FF0000"/>
                </a:solidFill>
                <a:latin typeface="Tahoma" pitchFamily="34" charset="0"/>
              </a:rPr>
              <a:t>тыс.руб</a:t>
            </a:r>
            <a:r>
              <a:rPr lang="ru-RU" altLang="ru-RU" sz="2000" b="1" dirty="0">
                <a:solidFill>
                  <a:srgbClr val="FF0000"/>
                </a:solidFill>
                <a:latin typeface="Tahoma" pitchFamily="34" charset="0"/>
              </a:rPr>
              <a:t>.</a:t>
            </a:r>
          </a:p>
        </p:txBody>
      </p:sp>
      <p:sp>
        <p:nvSpPr>
          <p:cNvPr id="14345" name="AutoShape 9"/>
          <p:cNvSpPr>
            <a:spLocks noChangeArrowheads="1"/>
          </p:cNvSpPr>
          <p:nvPr/>
        </p:nvSpPr>
        <p:spPr bwMode="auto">
          <a:xfrm>
            <a:off x="395654" y="1125539"/>
            <a:ext cx="2302120" cy="1368425"/>
          </a:xfrm>
          <a:prstGeom prst="homePlate">
            <a:avLst>
              <a:gd name="adj" fmla="val 45563"/>
            </a:avLst>
          </a:prstGeom>
          <a:gradFill rotWithShape="1">
            <a:gsLst>
              <a:gs pos="0">
                <a:srgbClr val="4A6C54"/>
              </a:gs>
              <a:gs pos="50000">
                <a:srgbClr val="9FE9B6"/>
              </a:gs>
              <a:gs pos="100000">
                <a:srgbClr val="4A6C54"/>
              </a:gs>
            </a:gsLst>
            <a:lin ang="5400000" scaled="1"/>
          </a:gradFill>
          <a:ln w="1587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1800" b="1" dirty="0">
                <a:solidFill>
                  <a:srgbClr val="FFC000"/>
                </a:solidFill>
                <a:latin typeface="Tahoma" pitchFamily="34" charset="0"/>
              </a:rPr>
              <a:t>Налоговые доходы</a:t>
            </a:r>
          </a:p>
          <a:p>
            <a:pPr algn="ctr" eaLnBrk="1" hangingPunct="1"/>
            <a:r>
              <a:rPr lang="ru-RU" altLang="ru-RU" sz="1600" b="1" dirty="0" smtClean="0">
                <a:solidFill>
                  <a:srgbClr val="FFC000"/>
                </a:solidFill>
                <a:latin typeface="Tahoma" pitchFamily="34" charset="0"/>
              </a:rPr>
              <a:t>410,0</a:t>
            </a:r>
            <a:endParaRPr lang="ru-RU" altLang="ru-RU" sz="1600" b="1" dirty="0" smtClean="0">
              <a:solidFill>
                <a:srgbClr val="FFC000"/>
              </a:solidFill>
              <a:latin typeface="Tahoma" pitchFamily="34" charset="0"/>
            </a:endParaRPr>
          </a:p>
          <a:p>
            <a:pPr algn="ctr" eaLnBrk="1" hangingPunct="1"/>
            <a:endParaRPr lang="ru-RU" altLang="ru-RU" sz="1600" b="1" dirty="0" smtClean="0">
              <a:solidFill>
                <a:srgbClr val="FFC000"/>
              </a:solidFill>
              <a:latin typeface="Tahoma" pitchFamily="34" charset="0"/>
            </a:endParaRPr>
          </a:p>
          <a:p>
            <a:pPr algn="ctr" eaLnBrk="1" hangingPunct="1"/>
            <a:r>
              <a:rPr lang="ru-RU" altLang="ru-RU" sz="1600" b="1" dirty="0" smtClean="0">
                <a:solidFill>
                  <a:srgbClr val="FFC000"/>
                </a:solidFill>
                <a:latin typeface="Tahoma" pitchFamily="34" charset="0"/>
              </a:rPr>
              <a:t> тыс.руб</a:t>
            </a:r>
            <a:r>
              <a:rPr lang="ru-RU" altLang="ru-RU" sz="1600" b="1" dirty="0">
                <a:solidFill>
                  <a:srgbClr val="43458D"/>
                </a:solidFill>
                <a:latin typeface="Tahoma" pitchFamily="34" charset="0"/>
              </a:rPr>
              <a:t>.</a:t>
            </a:r>
          </a:p>
        </p:txBody>
      </p:sp>
      <p:sp>
        <p:nvSpPr>
          <p:cNvPr id="14346" name="AutoShape 10"/>
          <p:cNvSpPr>
            <a:spLocks noChangeArrowheads="1"/>
          </p:cNvSpPr>
          <p:nvPr/>
        </p:nvSpPr>
        <p:spPr bwMode="auto">
          <a:xfrm>
            <a:off x="395654" y="4724401"/>
            <a:ext cx="2302120" cy="1368425"/>
          </a:xfrm>
          <a:prstGeom prst="homePlate">
            <a:avLst>
              <a:gd name="adj" fmla="val 45563"/>
            </a:avLst>
          </a:prstGeom>
          <a:gradFill rotWithShape="1">
            <a:gsLst>
              <a:gs pos="0">
                <a:srgbClr val="4A6C54"/>
              </a:gs>
              <a:gs pos="50000">
                <a:srgbClr val="9FE9B6"/>
              </a:gs>
              <a:gs pos="100000">
                <a:srgbClr val="4A6C54"/>
              </a:gs>
            </a:gsLst>
            <a:lin ang="5400000" scaled="1"/>
          </a:gradFill>
          <a:ln w="19050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1800" b="1" dirty="0">
                <a:solidFill>
                  <a:srgbClr val="43458D"/>
                </a:solidFill>
                <a:latin typeface="Tahoma" pitchFamily="34" charset="0"/>
              </a:rPr>
              <a:t>Безвозмездные поступления</a:t>
            </a:r>
          </a:p>
          <a:p>
            <a:pPr algn="ctr" eaLnBrk="1" hangingPunct="1"/>
            <a:r>
              <a:rPr lang="ru-RU" altLang="ru-RU" sz="1600" b="1" dirty="0" smtClean="0">
                <a:solidFill>
                  <a:srgbClr val="43458D"/>
                </a:solidFill>
                <a:latin typeface="Tahoma" pitchFamily="34" charset="0"/>
              </a:rPr>
              <a:t>5 254,6тыс.руб</a:t>
            </a:r>
            <a:r>
              <a:rPr lang="ru-RU" altLang="ru-RU" sz="1600" b="1" dirty="0">
                <a:solidFill>
                  <a:srgbClr val="43458D"/>
                </a:solidFill>
                <a:latin typeface="Tahoma" pitchFamily="34" charset="0"/>
              </a:rPr>
              <a:t>.</a:t>
            </a:r>
          </a:p>
        </p:txBody>
      </p:sp>
      <p:sp>
        <p:nvSpPr>
          <p:cNvPr id="14347" name="AutoShape 11"/>
          <p:cNvSpPr>
            <a:spLocks noChangeArrowheads="1"/>
          </p:cNvSpPr>
          <p:nvPr/>
        </p:nvSpPr>
        <p:spPr bwMode="auto">
          <a:xfrm>
            <a:off x="395654" y="2924176"/>
            <a:ext cx="2302120" cy="1368425"/>
          </a:xfrm>
          <a:prstGeom prst="homePlate">
            <a:avLst>
              <a:gd name="adj" fmla="val 45563"/>
            </a:avLst>
          </a:prstGeom>
          <a:gradFill rotWithShape="1">
            <a:gsLst>
              <a:gs pos="0">
                <a:srgbClr val="4A6C54"/>
              </a:gs>
              <a:gs pos="50000">
                <a:srgbClr val="9FE9B6"/>
              </a:gs>
              <a:gs pos="100000">
                <a:srgbClr val="4A6C54"/>
              </a:gs>
            </a:gsLst>
            <a:lin ang="5400000" scaled="1"/>
          </a:gradFill>
          <a:ln w="1587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1800" b="1" dirty="0">
                <a:solidFill>
                  <a:schemeClr val="accent2">
                    <a:lumMod val="75000"/>
                  </a:schemeClr>
                </a:solidFill>
                <a:latin typeface="Tahoma" pitchFamily="34" charset="0"/>
              </a:rPr>
              <a:t>Неналоговые доходы</a:t>
            </a:r>
          </a:p>
          <a:p>
            <a:pPr algn="ctr" eaLnBrk="1" hangingPunct="1"/>
            <a:r>
              <a:rPr lang="ru-RU" altLang="ru-RU" sz="1600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</a:rPr>
              <a:t>614,7</a:t>
            </a:r>
            <a:endParaRPr lang="ru-RU" altLang="ru-RU" sz="1600" b="1" dirty="0" smtClean="0">
              <a:solidFill>
                <a:schemeClr val="accent2">
                  <a:lumMod val="75000"/>
                </a:schemeClr>
              </a:solidFill>
              <a:latin typeface="Tahoma" pitchFamily="34" charset="0"/>
            </a:endParaRPr>
          </a:p>
          <a:p>
            <a:pPr algn="ctr" eaLnBrk="1" hangingPunct="1"/>
            <a:r>
              <a:rPr lang="ru-RU" altLang="ru-RU" sz="1600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</a:rPr>
              <a:t> тыс.руб</a:t>
            </a:r>
            <a:r>
              <a:rPr lang="ru-RU" altLang="ru-RU" sz="1600" b="1" dirty="0">
                <a:solidFill>
                  <a:schemeClr val="accent2">
                    <a:lumMod val="75000"/>
                  </a:schemeClr>
                </a:solidFill>
                <a:latin typeface="Tahoma" pitchFamily="34" charset="0"/>
              </a:rPr>
              <a:t>.</a:t>
            </a:r>
          </a:p>
        </p:txBody>
      </p:sp>
      <p:graphicFrame>
        <p:nvGraphicFramePr>
          <p:cNvPr id="24" name="Схема 23"/>
          <p:cNvGraphicFramePr/>
          <p:nvPr/>
        </p:nvGraphicFramePr>
        <p:xfrm>
          <a:off x="6156176" y="2636911"/>
          <a:ext cx="2728546" cy="792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6" name="Схема 35"/>
          <p:cNvGraphicFramePr/>
          <p:nvPr/>
        </p:nvGraphicFramePr>
        <p:xfrm>
          <a:off x="6228184" y="692696"/>
          <a:ext cx="291581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2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3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2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4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40" grpId="0" animBg="1"/>
      <p:bldP spid="14341" grpId="0" animBg="1"/>
      <p:bldP spid="14342" grpId="0" animBg="1"/>
      <p:bldP spid="14343" grpId="0" animBg="1"/>
      <p:bldP spid="14344" grpId="0" animBg="1"/>
      <p:bldP spid="14345" grpId="0" animBg="1"/>
      <p:bldP spid="14346" grpId="0" animBg="1"/>
      <p:bldP spid="1434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429684" cy="1214446"/>
          </a:xfr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налоговых доходов бюджета Новоклязьминского сельского поселения </a:t>
            </a:r>
            <a:br>
              <a:rPr lang="ru-RU" sz="31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1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31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428737"/>
          <a:ext cx="8715404" cy="52149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240278"/>
          <a:ext cx="8429684" cy="49944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5979"/>
                <a:gridCol w="1843967"/>
                <a:gridCol w="1696451"/>
                <a:gridCol w="1633287"/>
              </a:tblGrid>
              <a:tr h="1506315"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Классификация доходов бюджетов РФ</a:t>
                      </a:r>
                      <a:endParaRPr lang="ru-RU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Утвержденные бюджетные назначения на </a:t>
                      </a:r>
                      <a:r>
                        <a:rPr lang="ru-RU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2023 </a:t>
                      </a:r>
                      <a:r>
                        <a:rPr lang="ru-RU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год (руб.)</a:t>
                      </a:r>
                      <a:endParaRPr lang="ru-RU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Исполнено за 2021 год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(руб.)</a:t>
                      </a:r>
                      <a:endParaRPr lang="ru-RU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Процент исполнения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%</a:t>
                      </a:r>
                      <a:endParaRPr lang="ru-RU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96523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Налог на доходы физических лиц</a:t>
                      </a:r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 </a:t>
                      </a:r>
                      <a:r>
                        <a:rPr lang="ru-RU" sz="1400" dirty="0" smtClean="0"/>
                        <a:t>000,00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107 952,26</a:t>
                      </a:r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107,95</a:t>
                      </a:r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00114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Налог на</a:t>
                      </a:r>
                      <a:r>
                        <a:rPr lang="ru-RU" sz="1400" baseline="0" dirty="0" smtClean="0"/>
                        <a:t> совокупный доход</a:t>
                      </a:r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600,00</a:t>
                      </a:r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480,90</a:t>
                      </a:r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80,15</a:t>
                      </a:r>
                      <a:endParaRPr lang="ru-RU" sz="1400" dirty="0" smtClean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656598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Налоги на имущество</a:t>
                      </a:r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310 </a:t>
                      </a:r>
                      <a:r>
                        <a:rPr lang="ru-RU" sz="1400" dirty="0" smtClean="0"/>
                        <a:t>000,00</a:t>
                      </a:r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274 860,62</a:t>
                      </a:r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88,66</a:t>
                      </a:r>
                      <a:endParaRPr lang="ru-RU" sz="1400" dirty="0" smtClean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656598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Доходы от продажи материальных</a:t>
                      </a:r>
                      <a:r>
                        <a:rPr lang="ru-RU" sz="1400" baseline="0" dirty="0" smtClean="0"/>
                        <a:t> и нематериальных активов</a:t>
                      </a:r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614 700,00</a:t>
                      </a:r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614 700,00</a:t>
                      </a:r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100,00</a:t>
                      </a:r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656598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Безвозмездные </a:t>
                      </a:r>
                      <a:r>
                        <a:rPr lang="ru-RU" sz="1400" dirty="0" smtClean="0"/>
                        <a:t>поступления </a:t>
                      </a:r>
                      <a:r>
                        <a:rPr lang="ru-RU" sz="1400" dirty="0" smtClean="0"/>
                        <a:t>от других бюджетов бюджетной системы РФ</a:t>
                      </a:r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5 254 627,96</a:t>
                      </a:r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5 254 627,96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100,00</a:t>
                      </a:r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00114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ВСЕГО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6 279 9273,96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6 252 621,74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99,57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blipFill>
          <a:blip xmlns:r="http://schemas.openxmlformats.org/officeDocument/2006/relationships" r:embed="rId1"/>
          <a:tile tx="0" ty="0" sx="100000" sy="100000" flip="none" algn="tl"/>
        </a:blipFill>
        <a:ln w="9525">
          <a:solidFill>
            <a:srgbClr val="00FFFF"/>
          </a:solidFill>
          <a:miter lim="800000"/>
          <a:headEnd/>
          <a:tailEnd/>
        </a:ln>
      </a:spPr>
      <a:bodyPr rot="10800000" anchor="ctr" anchorCtr="1"/>
      <a:lstStyle>
        <a:defPPr algn="ctr" eaLnBrk="1" hangingPunct="1">
          <a:defRPr sz="1100" b="1" dirty="0">
            <a:solidFill>
              <a:srgbClr val="43458D"/>
            </a:solidFill>
            <a:latin typeface="Tahoma" pitchFamily="34" charset="0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4107</TotalTime>
  <Words>2169</Words>
  <Application>Microsoft Office PowerPoint</Application>
  <PresentationFormat>Экран (4:3)</PresentationFormat>
  <Paragraphs>593</Paragraphs>
  <Slides>30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Слайд 1</vt:lpstr>
      <vt:lpstr>«Бюджет для граждан»  познакомит вас с основными параметрами бюджета Новоклязьминского сельского поселения за 2023 год. Граждане – как налогоплательщики и как потребители муниципальных услуг – должны быть уверены в том, что передаваемые ими в распоряжение государственные средства, используются прозрачно и эффективно, приносят конкретные результаты, как для общества в целом, так и для каждой семьи, для каждого человека. </vt:lpstr>
      <vt:lpstr>Что такое бюджет?</vt:lpstr>
      <vt:lpstr>Возможности влияния гражданина на состав бюджета</vt:lpstr>
      <vt:lpstr>Доходы бюджета Новоклязьминского сельского поселения</vt:lpstr>
      <vt:lpstr>Слайд 6</vt:lpstr>
      <vt:lpstr>Основные параметры бюджета Новоклязьминского сельского поселения за 2023 год</vt:lpstr>
      <vt:lpstr>  Структура налоговых доходов бюджета Новоклязьминского сельского поселения  в 2023 году   </vt:lpstr>
      <vt:lpstr>Слайд 9</vt:lpstr>
      <vt:lpstr>Безвозмездные поступления (руб.)</vt:lpstr>
      <vt:lpstr>Раздел 1:  исполнение бюджета Новоклязьминского сельского поселения в 2023 году по доходам </vt:lpstr>
      <vt:lpstr>Слайд 12</vt:lpstr>
      <vt:lpstr>Слайд 13</vt:lpstr>
      <vt:lpstr>Раздел 2: исполнение бюджета Новоклязьминского сельского поселения в 2023 году по расходам</vt:lpstr>
      <vt:lpstr>Слайд 15</vt:lpstr>
      <vt:lpstr>Слайд 16</vt:lpstr>
      <vt:lpstr>Распределение бюджетных ассигнований по разделам бюджетной классификации расходов бюджета на 2023 год (млн.руб.)</vt:lpstr>
      <vt:lpstr> Изменение дефицита ( профицита) бюджета Новоклязьминского сельского поселения </vt:lpstr>
      <vt:lpstr>Муниципальная программа Новоклязьминского сельского поселения «Совершенствование институтов местного самоуправления Новоклязьминского сельского поселения » на 2023год</vt:lpstr>
      <vt:lpstr>Сведения о целевых индикаторах (показателях) реализации муниципальной программы «Совершенствование институтов местного самоуправления Новоклязьминского сельского поселения»</vt:lpstr>
      <vt:lpstr>Муниципальная программа Новоклязьминского сельского поселения «Энергоэффективность и энергосбережение в Новоклязьминском сельском поселении» на 2023 год</vt:lpstr>
      <vt:lpstr>Слайд 22</vt:lpstr>
      <vt:lpstr>Муниципальная программа Новоклязьминского сельского поселения «Пожарная безопасность на территории Новоклязьминского сельского поселения » на 2023 год</vt:lpstr>
      <vt:lpstr>Слайд 24</vt:lpstr>
      <vt:lpstr>Муниципальная программа Новоклязьминского сельского поселения «Развитие культуры на территории  Новоклязьминского» на 2023год </vt:lpstr>
      <vt:lpstr>Слайд 26</vt:lpstr>
      <vt:lpstr>Слайд 27</vt:lpstr>
      <vt:lpstr>Слайд 28</vt:lpstr>
      <vt:lpstr>Участие граждан в публичных слушаниях по отчету об исполнении бюджета Новоклязьминского сельского поселения за 2021 год</vt:lpstr>
      <vt:lpstr>Слайд 30</vt:lpstr>
    </vt:vector>
  </TitlesOfParts>
  <Company>МУ "Финансовый отдел Южского мун.района"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Инжутова Лариса</dc:creator>
  <cp:lastModifiedBy>Пользователь</cp:lastModifiedBy>
  <cp:revision>656</cp:revision>
  <dcterms:created xsi:type="dcterms:W3CDTF">2014-05-19T11:10:35Z</dcterms:created>
  <dcterms:modified xsi:type="dcterms:W3CDTF">2024-07-31T08:04:13Z</dcterms:modified>
</cp:coreProperties>
</file>