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304" r:id="rId3"/>
    <p:sldId id="286" r:id="rId4"/>
    <p:sldId id="288" r:id="rId5"/>
    <p:sldId id="312" r:id="rId6"/>
    <p:sldId id="291" r:id="rId7"/>
    <p:sldId id="308" r:id="rId8"/>
    <p:sldId id="305" r:id="rId9"/>
    <p:sldId id="319" r:id="rId10"/>
    <p:sldId id="307" r:id="rId11"/>
    <p:sldId id="264" r:id="rId12"/>
    <p:sldId id="261" r:id="rId13"/>
    <p:sldId id="341" r:id="rId14"/>
    <p:sldId id="265" r:id="rId15"/>
    <p:sldId id="345" r:id="rId16"/>
    <p:sldId id="295" r:id="rId17"/>
    <p:sldId id="311" r:id="rId18"/>
    <p:sldId id="268" r:id="rId19"/>
    <p:sldId id="335" r:id="rId20"/>
    <p:sldId id="347" r:id="rId21"/>
    <p:sldId id="336" r:id="rId22"/>
    <p:sldId id="349" r:id="rId23"/>
    <p:sldId id="338" r:id="rId24"/>
    <p:sldId id="350" r:id="rId25"/>
    <p:sldId id="337" r:id="rId26"/>
    <p:sldId id="351" r:id="rId27"/>
    <p:sldId id="344" r:id="rId28"/>
    <p:sldId id="353" r:id="rId29"/>
    <p:sldId id="310" r:id="rId30"/>
    <p:sldId id="29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8649" autoAdjust="0"/>
  </p:normalViewPr>
  <p:slideViewPr>
    <p:cSldViewPr>
      <p:cViewPr varScale="1">
        <p:scale>
          <a:sx n="105" d="100"/>
          <a:sy n="105" d="100"/>
        </p:scale>
        <p:origin x="-14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9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21"/>
          <c:dPt>
            <c:idx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1"/>
            <c:spPr>
              <a:solidFill>
                <a:srgbClr val="0070C0"/>
              </a:solidFill>
            </c:spPr>
          </c:dPt>
          <c:dPt>
            <c:idx val="2"/>
            <c:spPr>
              <a:solidFill>
                <a:srgbClr val="009900"/>
              </a:solidFill>
            </c:spPr>
          </c:dPt>
          <c:dLbls>
            <c:dLbl>
              <c:idx val="0"/>
              <c:layout>
                <c:manualLayout>
                  <c:x val="-5.1768455025148978E-2"/>
                  <c:y val="-1.8151963586388653E-2"/>
                </c:manualLayout>
              </c:layout>
              <c:showPercent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2.0376794925398747E-2"/>
                  <c:y val="-2.7131108828368146E-2"/>
                </c:manualLayout>
              </c:layout>
              <c:showPercent val="1"/>
            </c:dLbl>
            <c:dLbl>
              <c:idx val="4"/>
              <c:layout>
                <c:manualLayout>
                  <c:x val="6.5526968113010023E-2"/>
                  <c:y val="-1.3114161856638646E-3"/>
                </c:manualLayout>
              </c:layout>
              <c:showPercent val="1"/>
            </c:dLbl>
            <c:spPr>
              <a:noFill/>
              <a:ln>
                <a:noFill/>
              </a:ln>
              <a:effectLst/>
            </c:spPr>
            <c:showPercent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0,1млн. руб.</c:v>
                </c:pt>
                <c:pt idx="1">
                  <c:v>Налог на имущество</c:v>
                </c:pt>
                <c:pt idx="3">
                  <c:v>Налог на имущество 0,3 млн. 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3">
                  <c:v>80</c:v>
                </c:pt>
              </c:numCache>
            </c:numRef>
          </c:val>
        </c:ser>
        <c:dLbls>
          <c:showPercent val="1"/>
        </c:dLbls>
      </c:pie3DChart>
      <c:spPr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8613457276335199"/>
          <c:y val="0"/>
          <c:w val="0.30861665975964536"/>
          <c:h val="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solidFill>
          <a:schemeClr val="accent6">
            <a:lumMod val="40000"/>
            <a:lumOff val="60000"/>
          </a:schemeClr>
        </a:solidFill>
      </c:spPr>
    </c:sideWall>
    <c:backWall>
      <c:spPr>
        <a:solidFill>
          <a:schemeClr val="accent6">
            <a:lumMod val="40000"/>
            <a:lumOff val="60000"/>
          </a:schemeClr>
        </a:solidFill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Лист1!$B$2</c:f>
              <c:strCache>
                <c:ptCount val="1"/>
                <c:pt idx="0">
                  <c:v>Дотации  руб.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 formatCode="#,##0.00">
                  <c:v>3887093.71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Субсидии руб.</c:v>
                </c:pt>
              </c:strCache>
            </c:strRef>
          </c:tx>
          <c:spPr>
            <a:solidFill>
              <a:srgbClr val="009900"/>
            </a:solidFill>
          </c:spPr>
          <c:dLbls>
            <c:dLbl>
              <c:idx val="0"/>
              <c:layout>
                <c:manualLayout>
                  <c:x val="0.1087719298245614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-5.2631578947368432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7.3684210526315783E-2"/>
                  <c:y val="0"/>
                </c:manualLayout>
              </c:layout>
              <c:showVal val="1"/>
            </c:dLbl>
            <c:spPr>
              <a:solidFill>
                <a:srgbClr val="92D050"/>
              </a:solidFill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Лист1!$C$3:$C$4</c:f>
              <c:numCache>
                <c:formatCode>General</c:formatCode>
                <c:ptCount val="2"/>
                <c:pt idx="0" formatCode="#,##0.00">
                  <c:v>215284.91999999998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Субвенции руб.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8.771929824561403E-2"/>
                  <c:y val="-1.3101865664404969E-2"/>
                </c:manualLayout>
              </c:layout>
              <c:showVal val="1"/>
            </c:dLbl>
            <c:dLbl>
              <c:idx val="1"/>
              <c:layout>
                <c:manualLayout>
                  <c:x val="7.0175438596491224E-2"/>
                  <c:y val="-4.4546343258976634E-2"/>
                </c:manualLayout>
              </c:layout>
              <c:showVal val="1"/>
            </c:dLbl>
            <c:dLbl>
              <c:idx val="2"/>
              <c:layout>
                <c:manualLayout>
                  <c:x val="6.8421052631578966E-2"/>
                  <c:y val="-7.8611193986429413E-3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Лист1!$D$3:$D$4</c:f>
              <c:numCache>
                <c:formatCode>General</c:formatCode>
                <c:ptCount val="2"/>
                <c:pt idx="0" formatCode="#,##0.00">
                  <c:v>115400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Иные межбюджетные трансферты  руб.</c:v>
                </c:pt>
              </c:strCache>
            </c:strRef>
          </c:tx>
          <c:dLbls>
            <c:showVal val="1"/>
          </c:dLbls>
          <c:cat>
            <c:strRef>
              <c:f>Лист1!$A$3:$A$4</c:f>
              <c:strCache>
                <c:ptCount val="1"/>
                <c:pt idx="0">
                  <c:v>2023 год</c:v>
                </c:pt>
              </c:strCache>
            </c:strRef>
          </c:cat>
          <c:val>
            <c:numRef>
              <c:f>Лист1!$E$3:$E$4</c:f>
              <c:numCache>
                <c:formatCode>General</c:formatCode>
                <c:ptCount val="2"/>
                <c:pt idx="0" formatCode="#,##0.00">
                  <c:v>1036849.3300000001</c:v>
                </c:pt>
              </c:numCache>
            </c:numRef>
          </c:val>
        </c:ser>
        <c:dLbls>
          <c:showVal val="1"/>
        </c:dLbls>
        <c:shape val="box"/>
        <c:axId val="112582656"/>
        <c:axId val="112584192"/>
        <c:axId val="0"/>
      </c:bar3DChart>
      <c:catAx>
        <c:axId val="1125826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584192"/>
        <c:crosses val="autoZero"/>
        <c:auto val="1"/>
        <c:lblAlgn val="ctr"/>
        <c:lblOffset val="100"/>
      </c:catAx>
      <c:valAx>
        <c:axId val="112584192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582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1710180964328"/>
          <c:y val="6.6246540385314356E-2"/>
          <c:w val="0.28382900489600882"/>
          <c:h val="0.53040802012031529"/>
        </c:manualLayout>
      </c:layout>
      <c:spPr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расходов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spPr>
              <a:solidFill>
                <a:srgbClr val="0070C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spPr>
              <a:solidFill>
                <a:srgbClr val="7030A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5"/>
            <c:spPr>
              <a:solidFill>
                <a:srgbClr val="00B0F0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6"/>
            <c:spPr>
              <a:solidFill>
                <a:schemeClr val="tx1"/>
              </a:soli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solidFill>
                  <a:srgbClr val="FF00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2.8059547244094492E-2"/>
                  <c:y val="1.7411397642107741E-2"/>
                </c:manualLayout>
              </c:layout>
              <c:showPercent val="1"/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8"/>
                <c:pt idx="0">
                  <c:v>Общегосударственные вопросы  2 520,5 тыс.руб.</c:v>
                </c:pt>
                <c:pt idx="1">
                  <c:v>Национальная оборона 115,4тыс.руб.</c:v>
                </c:pt>
                <c:pt idx="2">
                  <c:v>Национальная безопасность и правохранительная деятельность 77,1тыс..руб.</c:v>
                </c:pt>
                <c:pt idx="3">
                  <c:v>Национальная экономика 595,1тыс.руб.</c:v>
                </c:pt>
                <c:pt idx="4">
                  <c:v>Жилищно-коммунальное хозяйство  882,9 тыс.руб.</c:v>
                </c:pt>
                <c:pt idx="5">
                  <c:v>Образование 0,0тыс.руб.</c:v>
                </c:pt>
                <c:pt idx="6">
                  <c:v>Культура . кенематография  1 580,9тыс.руб.</c:v>
                </c:pt>
                <c:pt idx="7">
                  <c:v>Социальная политика 83,6 тыс.руб.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8"/>
                <c:pt idx="0">
                  <c:v>44.9</c:v>
                </c:pt>
                <c:pt idx="1">
                  <c:v>1.61</c:v>
                </c:pt>
                <c:pt idx="2">
                  <c:v>1.31</c:v>
                </c:pt>
                <c:pt idx="3">
                  <c:v>0</c:v>
                </c:pt>
                <c:pt idx="4">
                  <c:v>10.1</c:v>
                </c:pt>
                <c:pt idx="5">
                  <c:v>0.19</c:v>
                </c:pt>
                <c:pt idx="6">
                  <c:v>39.9</c:v>
                </c:pt>
                <c:pt idx="7">
                  <c:v>1.9900000000000002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987423447069141E-2"/>
          <c:y val="0.6550171490685226"/>
          <c:w val="0.85841404199475058"/>
          <c:h val="0.3196848352838311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6.1622514476737722E-2"/>
          <c:y val="3.0840116604608416E-2"/>
          <c:w val="0.60327748448916463"/>
          <c:h val="0.9383197667907836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Утвержденный дефицит "-" (профицит"+")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-200.9</c:v>
                </c:pt>
                <c:pt idx="1">
                  <c:v>-55.5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Исполненный дефицит "-" (профицит "+")</c:v>
                </c:pt>
              </c:strCache>
            </c:strRef>
          </c:tx>
          <c:spPr>
            <a:solidFill>
              <a:srgbClr val="4F81BD">
                <a:lumMod val="75000"/>
              </a:srgbClr>
            </a:solidFill>
          </c:spPr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166.7</c:v>
                </c:pt>
                <c:pt idx="1">
                  <c:v>213.1</c:v>
                </c:pt>
              </c:numCache>
            </c:numRef>
          </c:val>
        </c:ser>
        <c:shape val="box"/>
        <c:axId val="141915264"/>
        <c:axId val="141916800"/>
        <c:axId val="0"/>
      </c:bar3DChart>
      <c:catAx>
        <c:axId val="14191526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916800"/>
        <c:crosses val="autoZero"/>
        <c:auto val="1"/>
        <c:lblAlgn val="ctr"/>
        <c:lblOffset val="100"/>
      </c:catAx>
      <c:valAx>
        <c:axId val="141916800"/>
        <c:scaling>
          <c:orientation val="minMax"/>
        </c:scaling>
        <c:axPos val="l"/>
        <c:majorGridlines/>
        <c:numFmt formatCode="General" sourceLinked="1"/>
        <c:tickLblPos val="nextTo"/>
        <c:crossAx val="141915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gradFill rotWithShape="1">
      <a:gsLst>
        <a:gs pos="0">
          <a:schemeClr val="tx2">
            <a:lumMod val="60000"/>
            <a:lumOff val="40000"/>
          </a:schemeClr>
        </a:gs>
        <a:gs pos="35000">
          <a:srgbClr val="9BBB59">
            <a:tint val="37000"/>
            <a:satMod val="300000"/>
          </a:srgbClr>
        </a:gs>
        <a:gs pos="100000">
          <a:srgbClr val="9BBB59">
            <a:tint val="15000"/>
            <a:satMod val="350000"/>
          </a:srgb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598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-550,2 тыс.руб.</c:v>
                </c:pt>
                <c:pt idx="1">
                  <c:v>Обеспечение деятельности администрации- 1 619,3 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78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601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6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-433,0тыс.руб.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49688421608854416"/>
          <c:w val="0.97087820103568601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6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сигнализации-30,0тыс.руб.</c:v>
                </c:pt>
                <c:pt idx="1">
                  <c:v>Обкос территории сельского поселения - 10,0 тыс.руб.</c:v>
                </c:pt>
                <c:pt idx="2">
                  <c:v>Опашка территории (обновление минирализированных полос) - 37,1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35.200000000000003</c:v>
                </c:pt>
                <c:pt idx="1">
                  <c:v>12.9</c:v>
                </c:pt>
                <c:pt idx="2">
                  <c:v>51.9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548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638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- 1580,9тыс.руб.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1758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62820911156512649"/>
          <c:w val="0.97087820103568612"/>
          <c:h val="0.3586666787541059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культуры: 24,2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20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развитие инфраструктуры:75,0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поддержка граждан (семей) в приобретении жилья:1,9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  <c:pt idx="0">
                  <c:v>1.9000000000000001</c:v>
                </c:pt>
                <c:pt idx="1">
                  <c:v>1.9000000000000001</c:v>
                </c:pt>
              </c:numCache>
            </c:numRef>
          </c:val>
        </c:ser>
        <c:axId val="145301504"/>
        <c:axId val="145303040"/>
      </c:barChart>
      <c:catAx>
        <c:axId val="145301504"/>
        <c:scaling>
          <c:orientation val="minMax"/>
        </c:scaling>
        <c:axPos val="b"/>
        <c:numFmt formatCode="General" sourceLinked="0"/>
        <c:tickLblPos val="nextTo"/>
        <c:crossAx val="145303040"/>
        <c:crosses val="autoZero"/>
        <c:auto val="1"/>
        <c:lblAlgn val="ctr"/>
        <c:lblOffset val="100"/>
      </c:catAx>
      <c:valAx>
        <c:axId val="145303040"/>
        <c:scaling>
          <c:orientation val="minMax"/>
        </c:scaling>
        <c:axPos val="l"/>
        <c:majorGridlines/>
        <c:numFmt formatCode="General" sourceLinked="1"/>
        <c:tickLblPos val="nextTo"/>
        <c:crossAx val="14530150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DF290-5D36-4AA4-9A4E-53369A2945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13193C-EB9C-47FB-9C8A-5345D6EA968A}" type="pres">
      <dgm:prSet presAssocID="{E16DF290-5D36-4AA4-9A4E-53369A294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9C4DF89-7432-4555-9A8E-CE399B305101}" type="presOf" srcId="{E16DF290-5D36-4AA4-9A4E-53369A294535}" destId="{3C13193C-EB9C-47FB-9C8A-5345D6EA968A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20311-3414-4253-B028-92FA59FAF2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E1F60E-AD19-4B0E-A545-2E33AEDB207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вопросы:</a:t>
          </a:r>
        </a:p>
        <a:p>
          <a:r>
            <a:rPr lang="ru-RU" sz="14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2 520,5 тыс.руб.</a:t>
          </a:r>
          <a:endParaRPr lang="ru-RU" sz="1400" b="1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6D68C1-613E-4D0A-B385-A923BDA9360D}" type="parTrans" cxnId="{0A32313D-262C-4CDE-8036-76CBC5401333}">
      <dgm:prSet/>
      <dgm:spPr/>
      <dgm:t>
        <a:bodyPr/>
        <a:lstStyle/>
        <a:p>
          <a:endParaRPr lang="ru-RU"/>
        </a:p>
      </dgm:t>
    </dgm:pt>
    <dgm:pt modelId="{E649D7B1-BA60-4E8D-9824-5B925955C9EB}" type="sibTrans" cxnId="{0A32313D-262C-4CDE-8036-76CBC5401333}">
      <dgm:prSet/>
      <dgm:spPr/>
      <dgm:t>
        <a:bodyPr/>
        <a:lstStyle/>
        <a:p>
          <a:endParaRPr lang="ru-RU"/>
        </a:p>
      </dgm:t>
    </dgm:pt>
    <dgm:pt modelId="{91BA115A-BE1B-4287-92F6-D80CB593F2AD}">
      <dgm:prSet phldrT="[Текст]" phldr="1"/>
      <dgm:spPr/>
      <dgm:t>
        <a:bodyPr/>
        <a:lstStyle/>
        <a:p>
          <a:endParaRPr lang="ru-RU" dirty="0"/>
        </a:p>
      </dgm:t>
    </dgm:pt>
    <dgm:pt modelId="{C258468B-E4DE-4888-853D-F7AF8C7CA15A}" type="parTrans" cxnId="{4BD288BA-53CE-4905-BE60-C056210D2547}">
      <dgm:prSet/>
      <dgm:spPr/>
      <dgm:t>
        <a:bodyPr/>
        <a:lstStyle/>
        <a:p>
          <a:endParaRPr lang="ru-RU"/>
        </a:p>
      </dgm:t>
    </dgm:pt>
    <dgm:pt modelId="{A44B2509-4AED-4976-9D14-6ECC77EDE883}" type="sibTrans" cxnId="{4BD288BA-53CE-4905-BE60-C056210D2547}">
      <dgm:prSet/>
      <dgm:spPr/>
      <dgm:t>
        <a:bodyPr/>
        <a:lstStyle/>
        <a:p>
          <a:endParaRPr lang="ru-RU"/>
        </a:p>
      </dgm:t>
    </dgm:pt>
    <dgm:pt modelId="{BEEDD027-5A31-40A8-88D2-F731E497E825}">
      <dgm:prSet phldrT="[Текст]"/>
      <dgm:spPr/>
      <dgm:t>
        <a:bodyPr/>
        <a:lstStyle/>
        <a:p>
          <a:endParaRPr lang="ru-RU" dirty="0"/>
        </a:p>
      </dgm:t>
    </dgm:pt>
    <dgm:pt modelId="{E34424CD-1C8D-43C8-B8F2-A9856C048AA9}" type="parTrans" cxnId="{B44B4704-03BD-4604-A728-070B4A42AC25}">
      <dgm:prSet/>
      <dgm:spPr/>
      <dgm:t>
        <a:bodyPr/>
        <a:lstStyle/>
        <a:p>
          <a:endParaRPr lang="ru-RU"/>
        </a:p>
      </dgm:t>
    </dgm:pt>
    <dgm:pt modelId="{FFF19656-6654-4E3C-BD5F-FC427734E6D0}" type="sibTrans" cxnId="{B44B4704-03BD-4604-A728-070B4A42AC25}">
      <dgm:prSet/>
      <dgm:spPr/>
      <dgm:t>
        <a:bodyPr/>
        <a:lstStyle/>
        <a:p>
          <a:endParaRPr lang="ru-RU"/>
        </a:p>
      </dgm:t>
    </dgm:pt>
    <dgm:pt modelId="{50D223BF-13AC-4260-90DE-C26030192130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оборона: 115,4 тыс.руб.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46C940-642F-4041-A2B4-FD756F343CCF}" type="parTrans" cxnId="{35EE82F8-92EA-48DC-B819-6132B9E3B1BC}">
      <dgm:prSet/>
      <dgm:spPr/>
      <dgm:t>
        <a:bodyPr/>
        <a:lstStyle/>
        <a:p>
          <a:endParaRPr lang="ru-RU"/>
        </a:p>
      </dgm:t>
    </dgm:pt>
    <dgm:pt modelId="{2E3B0337-4E13-4C3A-A162-32FD6BFC13E6}" type="sibTrans" cxnId="{35EE82F8-92EA-48DC-B819-6132B9E3B1BC}">
      <dgm:prSet/>
      <dgm:spPr/>
      <dgm:t>
        <a:bodyPr/>
        <a:lstStyle/>
        <a:p>
          <a:endParaRPr lang="ru-RU"/>
        </a:p>
      </dgm:t>
    </dgm:pt>
    <dgm:pt modelId="{898DD97A-3932-4743-96D1-5A5650BE8D93}">
      <dgm:prSet phldrT="[Текст]" phldr="1"/>
      <dgm:spPr/>
      <dgm:t>
        <a:bodyPr/>
        <a:lstStyle/>
        <a:p>
          <a:endParaRPr lang="ru-RU" dirty="0"/>
        </a:p>
      </dgm:t>
    </dgm:pt>
    <dgm:pt modelId="{7009FCA9-ABBF-4F15-B5E9-CE1FFEB7132F}" type="parTrans" cxnId="{85944A5E-7A73-456D-9309-52F143C252A3}">
      <dgm:prSet/>
      <dgm:spPr/>
      <dgm:t>
        <a:bodyPr/>
        <a:lstStyle/>
        <a:p>
          <a:endParaRPr lang="ru-RU"/>
        </a:p>
      </dgm:t>
    </dgm:pt>
    <dgm:pt modelId="{1CCF63AB-21F3-4729-9C03-DD32913504E5}" type="sibTrans" cxnId="{85944A5E-7A73-456D-9309-52F143C252A3}">
      <dgm:prSet/>
      <dgm:spPr/>
      <dgm:t>
        <a:bodyPr/>
        <a:lstStyle/>
        <a:p>
          <a:endParaRPr lang="ru-RU"/>
        </a:p>
      </dgm:t>
    </dgm:pt>
    <dgm:pt modelId="{6AFF9C40-284D-4DB0-B976-F76A011F21FB}">
      <dgm:prSet phldrT="[Текст]" phldr="1"/>
      <dgm:spPr/>
      <dgm:t>
        <a:bodyPr/>
        <a:lstStyle/>
        <a:p>
          <a:endParaRPr lang="ru-RU" dirty="0"/>
        </a:p>
      </dgm:t>
    </dgm:pt>
    <dgm:pt modelId="{5E407C5F-33E5-42E2-88FA-6F9396900791}" type="parTrans" cxnId="{57FCF3CC-3CC9-40CC-A2DA-6A96AF9F5648}">
      <dgm:prSet/>
      <dgm:spPr/>
      <dgm:t>
        <a:bodyPr/>
        <a:lstStyle/>
        <a:p>
          <a:endParaRPr lang="ru-RU"/>
        </a:p>
      </dgm:t>
    </dgm:pt>
    <dgm:pt modelId="{0320C0E6-0CD0-47C5-B505-06636F7E6CD9}" type="sibTrans" cxnId="{57FCF3CC-3CC9-40CC-A2DA-6A96AF9F5648}">
      <dgm:prSet/>
      <dgm:spPr/>
      <dgm:t>
        <a:bodyPr/>
        <a:lstStyle/>
        <a:p>
          <a:endParaRPr lang="ru-RU"/>
        </a:p>
      </dgm:t>
    </dgm:pt>
    <dgm:pt modelId="{92E539F6-7B5D-4FC2-B9C7-7D97F790A7D9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Национальная экономика: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595,1 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55CFE3F1-1C29-47B1-9838-8CA788A6E17B}" type="parTrans" cxnId="{460E6E8D-41B7-4B31-A03D-8CB040BCF918}">
      <dgm:prSet/>
      <dgm:spPr/>
      <dgm:t>
        <a:bodyPr/>
        <a:lstStyle/>
        <a:p>
          <a:endParaRPr lang="ru-RU"/>
        </a:p>
      </dgm:t>
    </dgm:pt>
    <dgm:pt modelId="{4AB223F8-DC1D-4944-AC56-83E5B85EA110}" type="sibTrans" cxnId="{460E6E8D-41B7-4B31-A03D-8CB040BCF918}">
      <dgm:prSet/>
      <dgm:spPr/>
      <dgm:t>
        <a:bodyPr/>
        <a:lstStyle/>
        <a:p>
          <a:endParaRPr lang="ru-RU"/>
        </a:p>
      </dgm:t>
    </dgm:pt>
    <dgm:pt modelId="{3BA7BA35-7EB8-4E19-99E0-546A7BBEC69B}">
      <dgm:prSet phldrT="[Текст]" phldr="1"/>
      <dgm:spPr/>
      <dgm:t>
        <a:bodyPr/>
        <a:lstStyle/>
        <a:p>
          <a:endParaRPr lang="ru-RU" dirty="0"/>
        </a:p>
      </dgm:t>
    </dgm:pt>
    <dgm:pt modelId="{6E48373F-CB8D-420E-9EAC-53B3EB4B41F4}" type="parTrans" cxnId="{4D911FD3-C28B-4827-936F-73C25AFF5038}">
      <dgm:prSet/>
      <dgm:spPr/>
      <dgm:t>
        <a:bodyPr/>
        <a:lstStyle/>
        <a:p>
          <a:endParaRPr lang="ru-RU"/>
        </a:p>
      </dgm:t>
    </dgm:pt>
    <dgm:pt modelId="{4366BF5E-C851-408C-A1A4-D8DFB29DE2D7}" type="sibTrans" cxnId="{4D911FD3-C28B-4827-936F-73C25AFF5038}">
      <dgm:prSet/>
      <dgm:spPr/>
      <dgm:t>
        <a:bodyPr/>
        <a:lstStyle/>
        <a:p>
          <a:endParaRPr lang="ru-RU"/>
        </a:p>
      </dgm:t>
    </dgm:pt>
    <dgm:pt modelId="{46737AC8-2DC9-4D9B-B89C-5A58DEAF0486}">
      <dgm:prSet phldrT="[Текст]" phldr="1"/>
      <dgm:spPr/>
      <dgm:t>
        <a:bodyPr/>
        <a:lstStyle/>
        <a:p>
          <a:endParaRPr lang="ru-RU" dirty="0"/>
        </a:p>
      </dgm:t>
    </dgm:pt>
    <dgm:pt modelId="{F37B8F02-5922-47E0-86CF-33852A534FE0}" type="parTrans" cxnId="{3F16033B-B317-4F78-ADA0-1766030B6348}">
      <dgm:prSet/>
      <dgm:spPr/>
      <dgm:t>
        <a:bodyPr/>
        <a:lstStyle/>
        <a:p>
          <a:endParaRPr lang="ru-RU"/>
        </a:p>
      </dgm:t>
    </dgm:pt>
    <dgm:pt modelId="{A9DFAAD9-F9B9-4C10-85D7-FD004A024E25}" type="sibTrans" cxnId="{3F16033B-B317-4F78-ADA0-1766030B6348}">
      <dgm:prSet/>
      <dgm:spPr/>
      <dgm:t>
        <a:bodyPr/>
        <a:lstStyle/>
        <a:p>
          <a:endParaRPr lang="ru-RU"/>
        </a:p>
      </dgm:t>
    </dgm:pt>
    <dgm:pt modelId="{9F7EBBA0-58BE-42ED-8885-87D4EE2E503A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Жилищно-коммунальное хозяйство:  882,9 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D81CF66D-2B00-43F8-B2E1-D6448CFB9735}" type="parTrans" cxnId="{F7B765B8-3942-4325-8D84-BD084BD40573}">
      <dgm:prSet/>
      <dgm:spPr/>
      <dgm:t>
        <a:bodyPr/>
        <a:lstStyle/>
        <a:p>
          <a:endParaRPr lang="ru-RU"/>
        </a:p>
      </dgm:t>
    </dgm:pt>
    <dgm:pt modelId="{8815E821-D154-41CE-ABD6-0C87B0ABA131}" type="sibTrans" cxnId="{F7B765B8-3942-4325-8D84-BD084BD40573}">
      <dgm:prSet/>
      <dgm:spPr/>
      <dgm:t>
        <a:bodyPr/>
        <a:lstStyle/>
        <a:p>
          <a:endParaRPr lang="ru-RU"/>
        </a:p>
      </dgm:t>
    </dgm:pt>
    <dgm:pt modelId="{3EFD14E5-541A-46A0-A5F9-6AA216DE8423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Образование: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0,0 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1EF49757-AF86-4A93-88D6-41FC9AE5ED80}" type="parTrans" cxnId="{720E2E3F-8AB0-48DE-863F-5D83ED20FB19}">
      <dgm:prSet/>
      <dgm:spPr/>
      <dgm:t>
        <a:bodyPr/>
        <a:lstStyle/>
        <a:p>
          <a:endParaRPr lang="ru-RU"/>
        </a:p>
      </dgm:t>
    </dgm:pt>
    <dgm:pt modelId="{0D21F1CC-90F0-4E14-8361-B70E3C0995EE}" type="sibTrans" cxnId="{720E2E3F-8AB0-48DE-863F-5D83ED20FB19}">
      <dgm:prSet/>
      <dgm:spPr/>
      <dgm:t>
        <a:bodyPr/>
        <a:lstStyle/>
        <a:p>
          <a:endParaRPr lang="ru-RU"/>
        </a:p>
      </dgm:t>
    </dgm:pt>
    <dgm:pt modelId="{2F4B414B-B0C0-4429-82FD-D2874AB0DB78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Культура, кинематография: </a:t>
          </a: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1 771,0тыс.руб.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5981BF4-CA79-4EC9-A7F6-D642EBC576F4}" type="parTrans" cxnId="{41F0E132-531B-45E3-8694-CCE44BEF9B4D}">
      <dgm:prSet/>
      <dgm:spPr/>
      <dgm:t>
        <a:bodyPr/>
        <a:lstStyle/>
        <a:p>
          <a:endParaRPr lang="ru-RU"/>
        </a:p>
      </dgm:t>
    </dgm:pt>
    <dgm:pt modelId="{4046A345-525A-43B8-8D0D-D00FB7273ECA}" type="sibTrans" cxnId="{41F0E132-531B-45E3-8694-CCE44BEF9B4D}">
      <dgm:prSet/>
      <dgm:spPr/>
      <dgm:t>
        <a:bodyPr/>
        <a:lstStyle/>
        <a:p>
          <a:endParaRPr lang="ru-RU"/>
        </a:p>
      </dgm:t>
    </dgm:pt>
    <dgm:pt modelId="{7A7CC04C-9878-4233-812D-7AE140792BE5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политика: 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83,6 тыс.руб</a:t>
          </a:r>
          <a:r>
            <a:rPr lang="ru-RU" sz="500" dirty="0" smtClean="0">
              <a:solidFill>
                <a:schemeClr val="tx1"/>
              </a:solidFill>
            </a:rPr>
            <a:t>.</a:t>
          </a:r>
          <a:endParaRPr lang="ru-RU" sz="500" dirty="0">
            <a:solidFill>
              <a:schemeClr val="tx1"/>
            </a:solidFill>
          </a:endParaRPr>
        </a:p>
      </dgm:t>
    </dgm:pt>
    <dgm:pt modelId="{65011729-329C-4314-B299-D35F6B808586}" type="parTrans" cxnId="{0BA0CB55-28CA-4BBE-937D-346011A5B899}">
      <dgm:prSet/>
      <dgm:spPr/>
      <dgm:t>
        <a:bodyPr/>
        <a:lstStyle/>
        <a:p>
          <a:endParaRPr lang="ru-RU"/>
        </a:p>
      </dgm:t>
    </dgm:pt>
    <dgm:pt modelId="{5B4532A3-CC36-47A2-B225-A84C6132DD0F}" type="sibTrans" cxnId="{0BA0CB55-28CA-4BBE-937D-346011A5B899}">
      <dgm:prSet/>
      <dgm:spPr/>
      <dgm:t>
        <a:bodyPr/>
        <a:lstStyle/>
        <a:p>
          <a:endParaRPr lang="ru-RU"/>
        </a:p>
      </dgm:t>
    </dgm:pt>
    <dgm:pt modelId="{FAD39D34-8F17-427D-BA7E-207C6DA8EF9D}">
      <dgm:prSet phldrT="[Текст]" custT="1"/>
      <dgm:spPr/>
      <dgm:t>
        <a:bodyPr/>
        <a:lstStyle/>
        <a:p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8A54E0E1-6A9C-4A26-B71B-89743C12A6BB}" type="parTrans" cxnId="{01D15D81-D542-4B67-869C-CAE747F0454D}">
      <dgm:prSet/>
      <dgm:spPr/>
      <dgm:t>
        <a:bodyPr/>
        <a:lstStyle/>
        <a:p>
          <a:endParaRPr lang="ru-RU"/>
        </a:p>
      </dgm:t>
    </dgm:pt>
    <dgm:pt modelId="{BB083517-B852-4BF1-9A2F-B9439D4CE739}" type="sibTrans" cxnId="{01D15D81-D542-4B67-869C-CAE747F0454D}">
      <dgm:prSet/>
      <dgm:spPr/>
      <dgm:t>
        <a:bodyPr/>
        <a:lstStyle/>
        <a:p>
          <a:endParaRPr lang="ru-RU"/>
        </a:p>
      </dgm:t>
    </dgm:pt>
    <dgm:pt modelId="{A30BABDD-ECD6-4FB3-A12D-A3D90411CFB7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деятельность: 77,1  тыс.руб.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3E1781C9-8548-423B-938F-10BBA291BA4E}" type="parTrans" cxnId="{82A5B8B2-707F-4E57-AD64-048CE5D0B6FC}">
      <dgm:prSet/>
      <dgm:spPr/>
      <dgm:t>
        <a:bodyPr/>
        <a:lstStyle/>
        <a:p>
          <a:endParaRPr lang="ru-RU"/>
        </a:p>
      </dgm:t>
    </dgm:pt>
    <dgm:pt modelId="{3650CC9E-3998-4A87-A599-4CCB3948D231}" type="sibTrans" cxnId="{82A5B8B2-707F-4E57-AD64-048CE5D0B6FC}">
      <dgm:prSet/>
      <dgm:spPr/>
      <dgm:t>
        <a:bodyPr/>
        <a:lstStyle/>
        <a:p>
          <a:endParaRPr lang="ru-RU"/>
        </a:p>
      </dgm:t>
    </dgm:pt>
    <dgm:pt modelId="{0BC169F2-A20C-440A-8BA4-7A28BF13393E}" type="pres">
      <dgm:prSet presAssocID="{94820311-3414-4253-B028-92FA59FAF2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DF0AF2-4C7A-4235-9BAF-46DCD4AE7AC1}" type="pres">
      <dgm:prSet presAssocID="{E1E1F60E-AD19-4B0E-A545-2E33AEDB2074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04148-B01A-4AF7-B690-96D30DE35F45}" type="pres">
      <dgm:prSet presAssocID="{E1E1F60E-AD19-4B0E-A545-2E33AEDB207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089D0-2405-4F48-9FA8-0D8A3B18E5AD}" type="pres">
      <dgm:prSet presAssocID="{50D223BF-13AC-4260-90DE-C26030192130}" presName="parentText" presStyleLbl="node1" presStyleIdx="1" presStyleCnt="9" custScaleY="135372" custLinFactNeighborX="-10250" custLinFactNeighborY="-844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B1C1A-D522-4A3A-9B28-252513169E7B}" type="pres">
      <dgm:prSet presAssocID="{50D223BF-13AC-4260-90DE-C2603019213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6E1C1-932B-44F7-B254-2E85C3784A11}" type="pres">
      <dgm:prSet presAssocID="{A30BABDD-ECD6-4FB3-A12D-A3D90411CFB7}" presName="parentText" presStyleLbl="node1" presStyleIdx="2" presStyleCnt="9" custScaleY="115649" custLinFactY="-10518" custLinFactNeighborX="-535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C78D6-125F-4139-830C-CB568570F8C9}" type="pres">
      <dgm:prSet presAssocID="{3650CC9E-3998-4A87-A599-4CCB3948D231}" presName="spacer" presStyleCnt="0"/>
      <dgm:spPr/>
    </dgm:pt>
    <dgm:pt modelId="{2CA4C7A1-4E19-4B03-AF35-2FE94611705D}" type="pres">
      <dgm:prSet presAssocID="{92E539F6-7B5D-4FC2-B9C7-7D97F790A7D9}" presName="parentText" presStyleLbl="node1" presStyleIdx="3" presStyleCnt="9" custScaleY="115649" custLinFactY="-8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768DC-4813-4CD3-857C-7E303D35407C}" type="pres">
      <dgm:prSet presAssocID="{92E539F6-7B5D-4FC2-B9C7-7D97F790A7D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7C6EE-1440-4C94-9392-B064D1FBFA4E}" type="pres">
      <dgm:prSet presAssocID="{9F7EBBA0-58BE-42ED-8885-87D4EE2E503A}" presName="parentText" presStyleLbl="node1" presStyleIdx="4" presStyleCnt="9" custScaleY="99348" custLinFactY="-196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0F597-1E3E-4E9C-80BD-7BD4D24497B0}" type="pres">
      <dgm:prSet presAssocID="{8815E821-D154-41CE-ABD6-0C87B0ABA131}" presName="spacer" presStyleCnt="0"/>
      <dgm:spPr/>
    </dgm:pt>
    <dgm:pt modelId="{D24B7D98-348D-494C-9B02-F7BDA0770935}" type="pres">
      <dgm:prSet presAssocID="{3EFD14E5-541A-46A0-A5F9-6AA216DE8423}" presName="parentText" presStyleLbl="node1" presStyleIdx="5" presStyleCnt="9" custScaleY="108484" custLinFactY="-127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621CA-89F8-4953-945B-9AFF48A8B191}" type="pres">
      <dgm:prSet presAssocID="{0D21F1CC-90F0-4E14-8361-B70E3C0995EE}" presName="spacer" presStyleCnt="0"/>
      <dgm:spPr/>
    </dgm:pt>
    <dgm:pt modelId="{A6423E5A-18DC-48F1-9DE2-578024394863}" type="pres">
      <dgm:prSet presAssocID="{FAD39D34-8F17-427D-BA7E-207C6DA8EF9D}" presName="parentText" presStyleLbl="node1" presStyleIdx="6" presStyleCnt="9" custFlipVert="1" custScaleY="13444" custLinFactY="947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7E154-A213-4C9F-AD42-70A6BC3071C0}" type="pres">
      <dgm:prSet presAssocID="{BB083517-B852-4BF1-9A2F-B9439D4CE739}" presName="spacer" presStyleCnt="0"/>
      <dgm:spPr/>
    </dgm:pt>
    <dgm:pt modelId="{79D12BC5-36E0-4EC7-9380-BCBF6083A1B4}" type="pres">
      <dgm:prSet presAssocID="{2F4B414B-B0C0-4429-82FD-D2874AB0DB78}" presName="parentText" presStyleLbl="node1" presStyleIdx="7" presStyleCnt="9" custScaleY="149381" custLinFactY="-759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DE998-07B6-49F2-BAA6-07DB455BE8F2}" type="pres">
      <dgm:prSet presAssocID="{4046A345-525A-43B8-8D0D-D00FB7273ECA}" presName="spacer" presStyleCnt="0"/>
      <dgm:spPr/>
    </dgm:pt>
    <dgm:pt modelId="{2B9A8435-AEA9-4636-AB85-45A57585D441}" type="pres">
      <dgm:prSet presAssocID="{7A7CC04C-9878-4233-812D-7AE140792BE5}" presName="parentText" presStyleLbl="node1" presStyleIdx="8" presStyleCnt="9" custLinFactY="-62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CA23E-97B5-4565-82D8-CAE60AC7C149}" type="presOf" srcId="{2F4B414B-B0C0-4429-82FD-D2874AB0DB78}" destId="{79D12BC5-36E0-4EC7-9380-BCBF6083A1B4}" srcOrd="0" destOrd="0" presId="urn:microsoft.com/office/officeart/2005/8/layout/vList2"/>
    <dgm:cxn modelId="{017A3601-0418-4EE1-BC8C-2D7B8BB0BBC9}" type="presOf" srcId="{46737AC8-2DC9-4D9B-B89C-5A58DEAF0486}" destId="{D64768DC-4813-4CD3-857C-7E303D35407C}" srcOrd="0" destOrd="1" presId="urn:microsoft.com/office/officeart/2005/8/layout/vList2"/>
    <dgm:cxn modelId="{2C26DFA0-7C20-40C2-B67C-46876C072D34}" type="presOf" srcId="{91BA115A-BE1B-4287-92F6-D80CB593F2AD}" destId="{B6B04148-B01A-4AF7-B690-96D30DE35F45}" srcOrd="0" destOrd="0" presId="urn:microsoft.com/office/officeart/2005/8/layout/vList2"/>
    <dgm:cxn modelId="{E5A960AD-43EA-48E4-A6A8-F381666194B9}" type="presOf" srcId="{A30BABDD-ECD6-4FB3-A12D-A3D90411CFB7}" destId="{9626E1C1-932B-44F7-B254-2E85C3784A11}" srcOrd="0" destOrd="0" presId="urn:microsoft.com/office/officeart/2005/8/layout/vList2"/>
    <dgm:cxn modelId="{460E6E8D-41B7-4B31-A03D-8CB040BCF918}" srcId="{94820311-3414-4253-B028-92FA59FAF208}" destId="{92E539F6-7B5D-4FC2-B9C7-7D97F790A7D9}" srcOrd="3" destOrd="0" parTransId="{55CFE3F1-1C29-47B1-9838-8CA788A6E17B}" sibTransId="{4AB223F8-DC1D-4944-AC56-83E5B85EA110}"/>
    <dgm:cxn modelId="{82A5B8B2-707F-4E57-AD64-048CE5D0B6FC}" srcId="{94820311-3414-4253-B028-92FA59FAF208}" destId="{A30BABDD-ECD6-4FB3-A12D-A3D90411CFB7}" srcOrd="2" destOrd="0" parTransId="{3E1781C9-8548-423B-938F-10BBA291BA4E}" sibTransId="{3650CC9E-3998-4A87-A599-4CCB3948D231}"/>
    <dgm:cxn modelId="{720E2E3F-8AB0-48DE-863F-5D83ED20FB19}" srcId="{94820311-3414-4253-B028-92FA59FAF208}" destId="{3EFD14E5-541A-46A0-A5F9-6AA216DE8423}" srcOrd="5" destOrd="0" parTransId="{1EF49757-AF86-4A93-88D6-41FC9AE5ED80}" sibTransId="{0D21F1CC-90F0-4E14-8361-B70E3C0995EE}"/>
    <dgm:cxn modelId="{19176496-C931-4209-A0B2-582D52A761C0}" type="presOf" srcId="{3EFD14E5-541A-46A0-A5F9-6AA216DE8423}" destId="{D24B7D98-348D-494C-9B02-F7BDA0770935}" srcOrd="0" destOrd="0" presId="urn:microsoft.com/office/officeart/2005/8/layout/vList2"/>
    <dgm:cxn modelId="{244D1E63-7550-48F9-A4F2-1C0548146EF8}" type="presOf" srcId="{6AFF9C40-284D-4DB0-B976-F76A011F21FB}" destId="{F8DB1C1A-D522-4A3A-9B28-252513169E7B}" srcOrd="0" destOrd="1" presId="urn:microsoft.com/office/officeart/2005/8/layout/vList2"/>
    <dgm:cxn modelId="{D9CF204C-4883-4BFE-8EDD-05196A4955F6}" type="presOf" srcId="{50D223BF-13AC-4260-90DE-C26030192130}" destId="{61C089D0-2405-4F48-9FA8-0D8A3B18E5AD}" srcOrd="0" destOrd="0" presId="urn:microsoft.com/office/officeart/2005/8/layout/vList2"/>
    <dgm:cxn modelId="{01D15D81-D542-4B67-869C-CAE747F0454D}" srcId="{94820311-3414-4253-B028-92FA59FAF208}" destId="{FAD39D34-8F17-427D-BA7E-207C6DA8EF9D}" srcOrd="6" destOrd="0" parTransId="{8A54E0E1-6A9C-4A26-B71B-89743C12A6BB}" sibTransId="{BB083517-B852-4BF1-9A2F-B9439D4CE739}"/>
    <dgm:cxn modelId="{D4A2A5FC-C99F-46F6-B5F3-7E25ACA41282}" type="presOf" srcId="{FAD39D34-8F17-427D-BA7E-207C6DA8EF9D}" destId="{A6423E5A-18DC-48F1-9DE2-578024394863}" srcOrd="0" destOrd="0" presId="urn:microsoft.com/office/officeart/2005/8/layout/vList2"/>
    <dgm:cxn modelId="{35EE82F8-92EA-48DC-B819-6132B9E3B1BC}" srcId="{94820311-3414-4253-B028-92FA59FAF208}" destId="{50D223BF-13AC-4260-90DE-C26030192130}" srcOrd="1" destOrd="0" parTransId="{F946C940-642F-4041-A2B4-FD756F343CCF}" sibTransId="{2E3B0337-4E13-4C3A-A162-32FD6BFC13E6}"/>
    <dgm:cxn modelId="{EA2E47D1-D95D-4D82-B557-B5933DA0187C}" type="presOf" srcId="{898DD97A-3932-4743-96D1-5A5650BE8D93}" destId="{F8DB1C1A-D522-4A3A-9B28-252513169E7B}" srcOrd="0" destOrd="0" presId="urn:microsoft.com/office/officeart/2005/8/layout/vList2"/>
    <dgm:cxn modelId="{30CED7C6-D25C-4EA8-B1B0-1A2552B482DE}" type="presOf" srcId="{7A7CC04C-9878-4233-812D-7AE140792BE5}" destId="{2B9A8435-AEA9-4636-AB85-45A57585D441}" srcOrd="0" destOrd="0" presId="urn:microsoft.com/office/officeart/2005/8/layout/vList2"/>
    <dgm:cxn modelId="{0AA32F90-8A9A-4CBB-88F7-CC17C9B66086}" type="presOf" srcId="{3BA7BA35-7EB8-4E19-99E0-546A7BBEC69B}" destId="{D64768DC-4813-4CD3-857C-7E303D35407C}" srcOrd="0" destOrd="0" presId="urn:microsoft.com/office/officeart/2005/8/layout/vList2"/>
    <dgm:cxn modelId="{B44B4704-03BD-4604-A728-070B4A42AC25}" srcId="{91BA115A-BE1B-4287-92F6-D80CB593F2AD}" destId="{BEEDD027-5A31-40A8-88D2-F731E497E825}" srcOrd="0" destOrd="0" parTransId="{E34424CD-1C8D-43C8-B8F2-A9856C048AA9}" sibTransId="{FFF19656-6654-4E3C-BD5F-FC427734E6D0}"/>
    <dgm:cxn modelId="{4BD288BA-53CE-4905-BE60-C056210D2547}" srcId="{E1E1F60E-AD19-4B0E-A545-2E33AEDB2074}" destId="{91BA115A-BE1B-4287-92F6-D80CB593F2AD}" srcOrd="0" destOrd="0" parTransId="{C258468B-E4DE-4888-853D-F7AF8C7CA15A}" sibTransId="{A44B2509-4AED-4976-9D14-6ECC77EDE883}"/>
    <dgm:cxn modelId="{49C61478-85E8-4335-9193-F9B5A092753A}" type="presOf" srcId="{E1E1F60E-AD19-4B0E-A545-2E33AEDB2074}" destId="{FCDF0AF2-4C7A-4235-9BAF-46DCD4AE7AC1}" srcOrd="0" destOrd="0" presId="urn:microsoft.com/office/officeart/2005/8/layout/vList2"/>
    <dgm:cxn modelId="{EA653EAE-063E-46D0-88F1-A12A16CED369}" type="presOf" srcId="{92E539F6-7B5D-4FC2-B9C7-7D97F790A7D9}" destId="{2CA4C7A1-4E19-4B03-AF35-2FE94611705D}" srcOrd="0" destOrd="0" presId="urn:microsoft.com/office/officeart/2005/8/layout/vList2"/>
    <dgm:cxn modelId="{0BA0CB55-28CA-4BBE-937D-346011A5B899}" srcId="{94820311-3414-4253-B028-92FA59FAF208}" destId="{7A7CC04C-9878-4233-812D-7AE140792BE5}" srcOrd="8" destOrd="0" parTransId="{65011729-329C-4314-B299-D35F6B808586}" sibTransId="{5B4532A3-CC36-47A2-B225-A84C6132DD0F}"/>
    <dgm:cxn modelId="{3F16033B-B317-4F78-ADA0-1766030B6348}" srcId="{92E539F6-7B5D-4FC2-B9C7-7D97F790A7D9}" destId="{46737AC8-2DC9-4D9B-B89C-5A58DEAF0486}" srcOrd="1" destOrd="0" parTransId="{F37B8F02-5922-47E0-86CF-33852A534FE0}" sibTransId="{A9DFAAD9-F9B9-4C10-85D7-FD004A024E25}"/>
    <dgm:cxn modelId="{0A32313D-262C-4CDE-8036-76CBC5401333}" srcId="{94820311-3414-4253-B028-92FA59FAF208}" destId="{E1E1F60E-AD19-4B0E-A545-2E33AEDB2074}" srcOrd="0" destOrd="0" parTransId="{8D6D68C1-613E-4D0A-B385-A923BDA9360D}" sibTransId="{E649D7B1-BA60-4E8D-9824-5B925955C9EB}"/>
    <dgm:cxn modelId="{F7B765B8-3942-4325-8D84-BD084BD40573}" srcId="{94820311-3414-4253-B028-92FA59FAF208}" destId="{9F7EBBA0-58BE-42ED-8885-87D4EE2E503A}" srcOrd="4" destOrd="0" parTransId="{D81CF66D-2B00-43F8-B2E1-D6448CFB9735}" sibTransId="{8815E821-D154-41CE-ABD6-0C87B0ABA131}"/>
    <dgm:cxn modelId="{2A9D99C8-10DD-4708-A144-BC68AE574B19}" type="presOf" srcId="{9F7EBBA0-58BE-42ED-8885-87D4EE2E503A}" destId="{C5A7C6EE-1440-4C94-9392-B064D1FBFA4E}" srcOrd="0" destOrd="0" presId="urn:microsoft.com/office/officeart/2005/8/layout/vList2"/>
    <dgm:cxn modelId="{6959C3E5-736A-4171-85C2-B5095624A18E}" type="presOf" srcId="{94820311-3414-4253-B028-92FA59FAF208}" destId="{0BC169F2-A20C-440A-8BA4-7A28BF13393E}" srcOrd="0" destOrd="0" presId="urn:microsoft.com/office/officeart/2005/8/layout/vList2"/>
    <dgm:cxn modelId="{C4AC6BB4-35C8-4D9D-B1AF-954B295C68B1}" type="presOf" srcId="{BEEDD027-5A31-40A8-88D2-F731E497E825}" destId="{B6B04148-B01A-4AF7-B690-96D30DE35F45}" srcOrd="0" destOrd="1" presId="urn:microsoft.com/office/officeart/2005/8/layout/vList2"/>
    <dgm:cxn modelId="{41F0E132-531B-45E3-8694-CCE44BEF9B4D}" srcId="{94820311-3414-4253-B028-92FA59FAF208}" destId="{2F4B414B-B0C0-4429-82FD-D2874AB0DB78}" srcOrd="7" destOrd="0" parTransId="{25981BF4-CA79-4EC9-A7F6-D642EBC576F4}" sibTransId="{4046A345-525A-43B8-8D0D-D00FB7273ECA}"/>
    <dgm:cxn modelId="{4D911FD3-C28B-4827-936F-73C25AFF5038}" srcId="{92E539F6-7B5D-4FC2-B9C7-7D97F790A7D9}" destId="{3BA7BA35-7EB8-4E19-99E0-546A7BBEC69B}" srcOrd="0" destOrd="0" parTransId="{6E48373F-CB8D-420E-9EAC-53B3EB4B41F4}" sibTransId="{4366BF5E-C851-408C-A1A4-D8DFB29DE2D7}"/>
    <dgm:cxn modelId="{57FCF3CC-3CC9-40CC-A2DA-6A96AF9F5648}" srcId="{50D223BF-13AC-4260-90DE-C26030192130}" destId="{6AFF9C40-284D-4DB0-B976-F76A011F21FB}" srcOrd="1" destOrd="0" parTransId="{5E407C5F-33E5-42E2-88FA-6F9396900791}" sibTransId="{0320C0E6-0CD0-47C5-B505-06636F7E6CD9}"/>
    <dgm:cxn modelId="{85944A5E-7A73-456D-9309-52F143C252A3}" srcId="{50D223BF-13AC-4260-90DE-C26030192130}" destId="{898DD97A-3932-4743-96D1-5A5650BE8D93}" srcOrd="0" destOrd="0" parTransId="{7009FCA9-ABBF-4F15-B5E9-CE1FFEB7132F}" sibTransId="{1CCF63AB-21F3-4729-9C03-DD32913504E5}"/>
    <dgm:cxn modelId="{E4A02A66-BEAA-4257-A1F3-1ED19CDBB96E}" type="presParOf" srcId="{0BC169F2-A20C-440A-8BA4-7A28BF13393E}" destId="{FCDF0AF2-4C7A-4235-9BAF-46DCD4AE7AC1}" srcOrd="0" destOrd="0" presId="urn:microsoft.com/office/officeart/2005/8/layout/vList2"/>
    <dgm:cxn modelId="{5B66530C-6B5B-4D68-8057-3AB2619815DC}" type="presParOf" srcId="{0BC169F2-A20C-440A-8BA4-7A28BF13393E}" destId="{B6B04148-B01A-4AF7-B690-96D30DE35F45}" srcOrd="1" destOrd="0" presId="urn:microsoft.com/office/officeart/2005/8/layout/vList2"/>
    <dgm:cxn modelId="{6CB02505-C6B5-4169-A33E-E039FC71C472}" type="presParOf" srcId="{0BC169F2-A20C-440A-8BA4-7A28BF13393E}" destId="{61C089D0-2405-4F48-9FA8-0D8A3B18E5AD}" srcOrd="2" destOrd="0" presId="urn:microsoft.com/office/officeart/2005/8/layout/vList2"/>
    <dgm:cxn modelId="{7B395921-14EF-4E33-9FBE-22EA63583A76}" type="presParOf" srcId="{0BC169F2-A20C-440A-8BA4-7A28BF13393E}" destId="{F8DB1C1A-D522-4A3A-9B28-252513169E7B}" srcOrd="3" destOrd="0" presId="urn:microsoft.com/office/officeart/2005/8/layout/vList2"/>
    <dgm:cxn modelId="{94D04FAE-DBBB-4C28-BDD6-C7608C32CEDF}" type="presParOf" srcId="{0BC169F2-A20C-440A-8BA4-7A28BF13393E}" destId="{9626E1C1-932B-44F7-B254-2E85C3784A11}" srcOrd="4" destOrd="0" presId="urn:microsoft.com/office/officeart/2005/8/layout/vList2"/>
    <dgm:cxn modelId="{7B8F52F8-9832-4123-BD99-304C7EFB534B}" type="presParOf" srcId="{0BC169F2-A20C-440A-8BA4-7A28BF13393E}" destId="{A75C78D6-125F-4139-830C-CB568570F8C9}" srcOrd="5" destOrd="0" presId="urn:microsoft.com/office/officeart/2005/8/layout/vList2"/>
    <dgm:cxn modelId="{A0420A4D-9030-43C3-BBF5-F5E556B641D1}" type="presParOf" srcId="{0BC169F2-A20C-440A-8BA4-7A28BF13393E}" destId="{2CA4C7A1-4E19-4B03-AF35-2FE94611705D}" srcOrd="6" destOrd="0" presId="urn:microsoft.com/office/officeart/2005/8/layout/vList2"/>
    <dgm:cxn modelId="{CACEC75E-F4A3-4B5F-8EAD-E540365E31E0}" type="presParOf" srcId="{0BC169F2-A20C-440A-8BA4-7A28BF13393E}" destId="{D64768DC-4813-4CD3-857C-7E303D35407C}" srcOrd="7" destOrd="0" presId="urn:microsoft.com/office/officeart/2005/8/layout/vList2"/>
    <dgm:cxn modelId="{35E200A2-D7D4-4DEF-B1B7-C60B977E9050}" type="presParOf" srcId="{0BC169F2-A20C-440A-8BA4-7A28BF13393E}" destId="{C5A7C6EE-1440-4C94-9392-B064D1FBFA4E}" srcOrd="8" destOrd="0" presId="urn:microsoft.com/office/officeart/2005/8/layout/vList2"/>
    <dgm:cxn modelId="{2A6D3BC8-52FD-4754-BEAF-1C20FB824455}" type="presParOf" srcId="{0BC169F2-A20C-440A-8BA4-7A28BF13393E}" destId="{AB60F597-1E3E-4E9C-80BD-7BD4D24497B0}" srcOrd="9" destOrd="0" presId="urn:microsoft.com/office/officeart/2005/8/layout/vList2"/>
    <dgm:cxn modelId="{8516BB89-5D7D-49F2-80B9-B4C06F2EFBBC}" type="presParOf" srcId="{0BC169F2-A20C-440A-8BA4-7A28BF13393E}" destId="{D24B7D98-348D-494C-9B02-F7BDA0770935}" srcOrd="10" destOrd="0" presId="urn:microsoft.com/office/officeart/2005/8/layout/vList2"/>
    <dgm:cxn modelId="{877DEA82-11DB-4416-8F74-372782BC8545}" type="presParOf" srcId="{0BC169F2-A20C-440A-8BA4-7A28BF13393E}" destId="{BBB621CA-89F8-4953-945B-9AFF48A8B191}" srcOrd="11" destOrd="0" presId="urn:microsoft.com/office/officeart/2005/8/layout/vList2"/>
    <dgm:cxn modelId="{008EEE22-7480-48A6-A5F4-7F2222E97A35}" type="presParOf" srcId="{0BC169F2-A20C-440A-8BA4-7A28BF13393E}" destId="{A6423E5A-18DC-48F1-9DE2-578024394863}" srcOrd="12" destOrd="0" presId="urn:microsoft.com/office/officeart/2005/8/layout/vList2"/>
    <dgm:cxn modelId="{15A7B885-7164-41D4-A90F-81C9B916DBA0}" type="presParOf" srcId="{0BC169F2-A20C-440A-8BA4-7A28BF13393E}" destId="{9C07E154-A213-4C9F-AD42-70A6BC3071C0}" srcOrd="13" destOrd="0" presId="urn:microsoft.com/office/officeart/2005/8/layout/vList2"/>
    <dgm:cxn modelId="{CB48C5F5-5C48-4838-8DA1-51DB0F8F2FCF}" type="presParOf" srcId="{0BC169F2-A20C-440A-8BA4-7A28BF13393E}" destId="{79D12BC5-36E0-4EC7-9380-BCBF6083A1B4}" srcOrd="14" destOrd="0" presId="urn:microsoft.com/office/officeart/2005/8/layout/vList2"/>
    <dgm:cxn modelId="{15CF22F5-CD7F-404F-803A-75A234188FAA}" type="presParOf" srcId="{0BC169F2-A20C-440A-8BA4-7A28BF13393E}" destId="{56BDE998-07B6-49F2-BAA6-07DB455BE8F2}" srcOrd="15" destOrd="0" presId="urn:microsoft.com/office/officeart/2005/8/layout/vList2"/>
    <dgm:cxn modelId="{FE494058-762F-4891-AA03-6D895A634FEE}" type="presParOf" srcId="{0BC169F2-A20C-440A-8BA4-7A28BF13393E}" destId="{2B9A8435-AEA9-4636-AB85-45A57585D441}" srcOrd="16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DF0AF2-4C7A-4235-9BAF-46DCD4AE7AC1}">
      <dsp:nvSpPr>
        <dsp:cNvPr id="0" name=""/>
        <dsp:cNvSpPr/>
      </dsp:nvSpPr>
      <dsp:spPr>
        <a:xfrm>
          <a:off x="0" y="1764"/>
          <a:ext cx="2915816" cy="59986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2 360 тыс.руб.</a:t>
          </a:r>
          <a:endParaRPr lang="ru-RU" sz="1400" b="1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764"/>
        <a:ext cx="2915816" cy="599865"/>
      </dsp:txXfrm>
    </dsp:sp>
    <dsp:sp modelId="{B6B04148-B01A-4AF7-B690-96D30DE35F45}">
      <dsp:nvSpPr>
        <dsp:cNvPr id="0" name=""/>
        <dsp:cNvSpPr/>
      </dsp:nvSpPr>
      <dsp:spPr>
        <a:xfrm>
          <a:off x="0" y="601630"/>
          <a:ext cx="2915816" cy="31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114300" lvl="2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601630"/>
        <a:ext cx="2915816" cy="31479"/>
      </dsp:txXfrm>
    </dsp:sp>
    <dsp:sp modelId="{61C089D0-2405-4F48-9FA8-0D8A3B18E5AD}">
      <dsp:nvSpPr>
        <dsp:cNvPr id="0" name=""/>
        <dsp:cNvSpPr/>
      </dsp:nvSpPr>
      <dsp:spPr>
        <a:xfrm>
          <a:off x="0" y="603959"/>
          <a:ext cx="2915816" cy="81204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деятельность:  0,03тыс.руб.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603959"/>
        <a:ext cx="2915816" cy="812049"/>
      </dsp:txXfrm>
    </dsp:sp>
    <dsp:sp modelId="{F8DB1C1A-D522-4A3A-9B28-252513169E7B}">
      <dsp:nvSpPr>
        <dsp:cNvPr id="0" name=""/>
        <dsp:cNvSpPr/>
      </dsp:nvSpPr>
      <dsp:spPr>
        <a:xfrm>
          <a:off x="0" y="1445158"/>
          <a:ext cx="2915816" cy="1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1445158"/>
        <a:ext cx="2915816" cy="19006"/>
      </dsp:txXfrm>
    </dsp:sp>
    <dsp:sp modelId="{2CA4C7A1-4E19-4B03-AF35-2FE94611705D}">
      <dsp:nvSpPr>
        <dsp:cNvPr id="0" name=""/>
        <dsp:cNvSpPr/>
      </dsp:nvSpPr>
      <dsp:spPr>
        <a:xfrm>
          <a:off x="0" y="1440162"/>
          <a:ext cx="2915816" cy="693738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Национальная экономика: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26 744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40162"/>
        <a:ext cx="2915816" cy="693738"/>
      </dsp:txXfrm>
    </dsp:sp>
    <dsp:sp modelId="{D64768DC-4813-4CD3-857C-7E303D35407C}">
      <dsp:nvSpPr>
        <dsp:cNvPr id="0" name=""/>
        <dsp:cNvSpPr/>
      </dsp:nvSpPr>
      <dsp:spPr>
        <a:xfrm>
          <a:off x="0" y="2157903"/>
          <a:ext cx="2915816" cy="19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577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2157903"/>
        <a:ext cx="2915816" cy="19006"/>
      </dsp:txXfrm>
    </dsp:sp>
    <dsp:sp modelId="{C5A7C6EE-1440-4C94-9392-B064D1FBFA4E}">
      <dsp:nvSpPr>
        <dsp:cNvPr id="0" name=""/>
        <dsp:cNvSpPr/>
      </dsp:nvSpPr>
      <dsp:spPr>
        <a:xfrm>
          <a:off x="0" y="2055958"/>
          <a:ext cx="2915816" cy="595954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Жилищно-коммунальное хозяйство:  26 291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55958"/>
        <a:ext cx="2915816" cy="595954"/>
      </dsp:txXfrm>
    </dsp:sp>
    <dsp:sp modelId="{D24B7D98-348D-494C-9B02-F7BDA0770935}">
      <dsp:nvSpPr>
        <dsp:cNvPr id="0" name=""/>
        <dsp:cNvSpPr/>
      </dsp:nvSpPr>
      <dsp:spPr>
        <a:xfrm>
          <a:off x="0" y="2696399"/>
          <a:ext cx="2915816" cy="65075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Образование: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 0,04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96399"/>
        <a:ext cx="2915816" cy="650757"/>
      </dsp:txXfrm>
    </dsp:sp>
    <dsp:sp modelId="{A6423E5A-18DC-48F1-9DE2-578024394863}">
      <dsp:nvSpPr>
        <dsp:cNvPr id="0" name=""/>
        <dsp:cNvSpPr/>
      </dsp:nvSpPr>
      <dsp:spPr>
        <a:xfrm flipV="1">
          <a:off x="0" y="3490375"/>
          <a:ext cx="2915816" cy="80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flipV="1">
        <a:off x="0" y="3490375"/>
        <a:ext cx="2915816" cy="80645"/>
      </dsp:txXfrm>
    </dsp:sp>
    <dsp:sp modelId="{79D12BC5-36E0-4EC7-9380-BCBF6083A1B4}">
      <dsp:nvSpPr>
        <dsp:cNvPr id="0" name=""/>
        <dsp:cNvSpPr/>
      </dsp:nvSpPr>
      <dsp:spPr>
        <a:xfrm>
          <a:off x="0" y="3453795"/>
          <a:ext cx="2915816" cy="750317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Культура, кинематография: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19 485 тыс.руб.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53795"/>
        <a:ext cx="2915816" cy="750317"/>
      </dsp:txXfrm>
    </dsp:sp>
    <dsp:sp modelId="{2B9A8435-AEA9-4636-AB85-45A57585D441}">
      <dsp:nvSpPr>
        <dsp:cNvPr id="0" name=""/>
        <dsp:cNvSpPr/>
      </dsp:nvSpPr>
      <dsp:spPr>
        <a:xfrm>
          <a:off x="0" y="4226800"/>
          <a:ext cx="2915816" cy="59986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0,03тыс.руб</a:t>
          </a:r>
          <a:r>
            <a:rPr lang="ru-RU" sz="500" kern="1200" dirty="0" smtClean="0">
              <a:solidFill>
                <a:schemeClr val="tx1"/>
              </a:solidFill>
            </a:rPr>
            <a:t>.</a:t>
          </a:r>
          <a:endParaRPr lang="ru-RU" sz="500" kern="1200" dirty="0">
            <a:solidFill>
              <a:schemeClr val="tx1"/>
            </a:solidFill>
          </a:endParaRPr>
        </a:p>
      </dsp:txBody>
      <dsp:txXfrm>
        <a:off x="0" y="4226800"/>
        <a:ext cx="2915816" cy="599865"/>
      </dsp:txXfrm>
    </dsp:sp>
    <dsp:sp modelId="{66015505-DBB8-4D5F-99C3-16F69D1C1F75}">
      <dsp:nvSpPr>
        <dsp:cNvPr id="0" name=""/>
        <dsp:cNvSpPr/>
      </dsp:nvSpPr>
      <dsp:spPr>
        <a:xfrm>
          <a:off x="0" y="4849352"/>
          <a:ext cx="2915816" cy="59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Физическая культура и спорт: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 0,01тыс.руб</a:t>
          </a:r>
          <a:r>
            <a:rPr lang="ru-RU" sz="500" kern="1200" dirty="0" smtClean="0">
              <a:solidFill>
                <a:schemeClr val="bg2">
                  <a:lumMod val="10000"/>
                </a:schemeClr>
              </a:solidFill>
            </a:rPr>
            <a:t>.</a:t>
          </a:r>
          <a:endParaRPr lang="ru-RU" sz="500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0" y="4849352"/>
        <a:ext cx="2915816" cy="599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 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 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BD474-375D-4926-87CC-1907211DFA99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BC68D-8F34-4253-A56C-60FB96DF61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571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856840-330A-4905-9AD4-F85DAEBA0C56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="" xmlns:p14="http://schemas.microsoft.com/office/powerpoint/2010/main" val="2824963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69F79DE-EF7C-43E0-B00D-6D7AEF07F6E6}" type="slidenum">
              <a:rPr lang="ru-RU" sz="1200"/>
              <a:pPr algn="r"/>
              <a:t>18</a:t>
            </a:fld>
            <a:endParaRPr lang="ru-RU" sz="1200"/>
          </a:p>
        </p:txBody>
      </p:sp>
    </p:spTree>
    <p:extLst>
      <p:ext uri="{BB962C8B-B14F-4D97-AF65-F5344CB8AC3E}">
        <p14:creationId xmlns="" xmlns:p14="http://schemas.microsoft.com/office/powerpoint/2010/main" val="197564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BC68D-8F34-4253-A56C-60FB96DF61F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978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9700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188DA7-3632-4D73-80B6-B743F754B646}" type="slidenum">
              <a:rPr lang="ru-RU" sz="1200"/>
              <a:pPr algn="r"/>
              <a:t>6</a:t>
            </a:fld>
            <a:endParaRPr lang="ru-RU" sz="1200"/>
          </a:p>
        </p:txBody>
      </p:sp>
    </p:spTree>
    <p:extLst>
      <p:ext uri="{BB962C8B-B14F-4D97-AF65-F5344CB8AC3E}">
        <p14:creationId xmlns="" xmlns:p14="http://schemas.microsoft.com/office/powerpoint/2010/main" val="154668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Слайд №4</a:t>
            </a:r>
            <a:endParaRPr lang="ru-RU" sz="1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7910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Слайд №6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296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9F2544-31CB-4ECD-B65C-38808F177C43}" type="slidenum">
              <a:rPr lang="ru-RU" sz="1200"/>
              <a:pPr algn="r"/>
              <a:t>12</a:t>
            </a:fld>
            <a:endParaRPr lang="ru-RU" sz="1200"/>
          </a:p>
        </p:txBody>
      </p:sp>
    </p:spTree>
    <p:extLst>
      <p:ext uri="{BB962C8B-B14F-4D97-AF65-F5344CB8AC3E}">
        <p14:creationId xmlns="" xmlns:p14="http://schemas.microsoft.com/office/powerpoint/2010/main" val="40106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49F2544-31CB-4ECD-B65C-38808F177C43}" type="slidenum">
              <a:rPr lang="ru-RU" sz="1200"/>
              <a:pPr algn="r"/>
              <a:t>13</a:t>
            </a:fld>
            <a:endParaRPr lang="ru-RU" sz="1200"/>
          </a:p>
        </p:txBody>
      </p:sp>
    </p:spTree>
    <p:extLst>
      <p:ext uri="{BB962C8B-B14F-4D97-AF65-F5344CB8AC3E}">
        <p14:creationId xmlns="" xmlns:p14="http://schemas.microsoft.com/office/powerpoint/2010/main" val="40106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AB1ED929-6278-42B1-88B9-50E4526D99E3}" type="slidenum">
              <a:rPr lang="ru-RU" altLang="ru-RU" smtClean="0"/>
              <a:pPr defTabSz="909638"/>
              <a:t>16</a:t>
            </a:fld>
            <a:endParaRPr lang="ru-RU" altLang="ru-RU" smtClean="0"/>
          </a:p>
        </p:txBody>
      </p:sp>
      <p:sp>
        <p:nvSpPr>
          <p:cNvPr id="58371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38238" y="682625"/>
            <a:ext cx="4581525" cy="3435350"/>
          </a:xfrm>
          <a:ln/>
        </p:spPr>
      </p:sp>
      <p:sp>
        <p:nvSpPr>
          <p:cNvPr id="58372" name="Заметки 2"/>
          <p:cNvSpPr>
            <a:spLocks noGrp="1"/>
          </p:cNvSpPr>
          <p:nvPr>
            <p:ph type="body" idx="1"/>
          </p:nvPr>
        </p:nvSpPr>
        <p:spPr>
          <a:xfrm>
            <a:off x="687082" y="4343912"/>
            <a:ext cx="5485439" cy="4115823"/>
          </a:xfrm>
          <a:noFill/>
          <a:ln/>
        </p:spPr>
        <p:txBody>
          <a:bodyPr lIns="90977" tIns="45489" rIns="90977" bIns="45489"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8373" name="Номер слайда 3"/>
          <p:cNvSpPr txBox="1">
            <a:spLocks noGrp="1"/>
          </p:cNvSpPr>
          <p:nvPr/>
        </p:nvSpPr>
        <p:spPr bwMode="auto">
          <a:xfrm>
            <a:off x="3885453" y="8686362"/>
            <a:ext cx="2970946" cy="45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77" tIns="45489" rIns="90977" bIns="45489" anchor="b"/>
          <a:lstStyle/>
          <a:p>
            <a:pPr algn="r" defTabSz="898525" eaLnBrk="1" hangingPunct="1"/>
            <a:fld id="{BC11E393-21BB-433A-806D-FD17F131DFB6}" type="slidenum">
              <a:rPr lang="ru-RU" altLang="ru-RU" sz="1200">
                <a:latin typeface="Calibri" pitchFamily="34" charset="0"/>
              </a:rPr>
              <a:pPr algn="r" defTabSz="898525" eaLnBrk="1" hangingPunct="1"/>
              <a:t>16</a:t>
            </a:fld>
            <a:endParaRPr lang="ru-RU" alt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2557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Слайд №7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40D93-7E5E-42A1-AFF5-D43D194FE62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730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9358B-0262-496C-A7A9-666BAAC4DFF6}" type="datetimeFigureOut">
              <a:rPr lang="ru-RU" smtClean="0"/>
              <a:pPr/>
              <a:t>01.08.2024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0497-90C0-4E9F-A659-E46E2BAB88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images.yandex.ru/yandsearch?source=psearch&amp;text=%D1%81%D0%BF%D0%BE%D1%80%D1%82&amp;pos=8&amp;rpt=simage&amp;lr=7&amp;uinfo=sw-1180-sh-906-fw-955-fh-598-pd-1&amp;img_url=http://www.franklinliquors.com/sports_link.jpg" TargetMode="Externa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microsoft.com/office/2007/relationships/diagramDrawing" Target="../diagrams/drawing2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1187624" y="332656"/>
            <a:ext cx="7344494" cy="57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endParaRPr lang="ru-RU" sz="36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Новоклязьминское  сельское поселение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1434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5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5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14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1400" b="1" dirty="0" err="1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2024год </a:t>
            </a:r>
            <a:endParaRPr lang="ru-RU" sz="1400" b="1" dirty="0" smtClean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3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7422" y="928670"/>
            <a:ext cx="4643470" cy="3321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(руб.)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9"/>
          <a:ext cx="8329642" cy="474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1: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 Новоклязьминского сельского поселения в 2023 году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доходам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9388" y="260648"/>
            <a:ext cx="8856662" cy="313932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016000" eaLnBrk="1" hangingPunct="1">
              <a:lnSpc>
                <a:spcPct val="60000"/>
              </a:lnSpc>
              <a:spcBef>
                <a:spcPct val="2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исполнения бюджета за три  предыдущих года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038225"/>
          <a:ext cx="8893205" cy="515359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05122"/>
                <a:gridCol w="952332"/>
                <a:gridCol w="847566"/>
                <a:gridCol w="712980"/>
                <a:gridCol w="1184944"/>
                <a:gridCol w="766228"/>
                <a:gridCol w="560248"/>
                <a:gridCol w="1000132"/>
                <a:gridCol w="847871"/>
                <a:gridCol w="615782"/>
              </a:tblGrid>
              <a:tr h="3807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1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 бюджете </a:t>
                      </a:r>
                      <a:r>
                        <a:rPr lang="ru-RU" sz="12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учетом изменений)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4 480,09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100,58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4 170,9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4 194,0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100,55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4 454,42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4 480,09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100,58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132,16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438,1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105,56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132,16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938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  <a:tr h="598240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3 755,9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3 755,9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4 004,42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55" name="Text Box 2"/>
          <p:cNvSpPr txBox="1">
            <a:spLocks noChangeArrowheads="1"/>
          </p:cNvSpPr>
          <p:nvPr/>
        </p:nvSpPr>
        <p:spPr bwMode="auto">
          <a:xfrm>
            <a:off x="7847013" y="620688"/>
            <a:ext cx="1296987" cy="369332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016000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14291"/>
          <a:ext cx="9144000" cy="14083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374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бюджета Новоклязьминского сельского поселения  по кодам классификации доходов бюджетов за  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 </a:t>
                      </a:r>
                    </a:p>
                  </a:txBody>
                  <a:tcPr marL="3675" marR="3675" marT="367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28605"/>
          <a:ext cx="8001057" cy="6178260"/>
        </p:xfrm>
        <a:graphic>
          <a:graphicData uri="http://schemas.openxmlformats.org/drawingml/2006/table">
            <a:tbl>
              <a:tblPr/>
              <a:tblGrid>
                <a:gridCol w="1809763"/>
                <a:gridCol w="3291440"/>
                <a:gridCol w="1047758"/>
                <a:gridCol w="963090"/>
                <a:gridCol w="889006"/>
              </a:tblGrid>
              <a:tr h="775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Коды бюджетной классификации Российской Федерации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дохода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Утвержденные бюджетные назначения на 2023 год (руб.)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2023 год (руб.)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исполнения (%)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000 1 00 00000 00 0000 000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                        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1 025 300,00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997 993,78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97,34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000 1 01 00000 00 0000 000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ПРИБЫЛЬ, ДОХОДЫ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107 952,26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107,95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000 1 01 02000 01 0000 110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107 952,26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107,95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000 1 05 00000 00 0000 000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СОВОКУПНЫЙ ДОХОД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480,90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000 1 05 03000 01 0000 110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480,90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80,15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000 1 06 00000 00 0000 000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ИМУЩЕСТВО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274 860,62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88,66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000 1 06 01000 00 0000 110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56 508,31</a:t>
                      </a:r>
                    </a:p>
                  </a:txBody>
                  <a:tcPr marL="6311" marR="6311" marT="63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94,18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000 106 06000 00 0000 110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250 000,00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218 352,31</a:t>
                      </a:r>
                    </a:p>
                  </a:txBody>
                  <a:tcPr marL="6311" marR="6311" marT="63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87,34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000 1 14 00000 00 0000 000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000 1 14 02000 00 0000 000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614 700,00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000 2 00 00000 00 0000 000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000 2 02 00000 00 0000 000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5 254 627,96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000 2 02 10000 00 0000 150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3 887 093,71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3 887 093,71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000 2 02 20000 00 0000 150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215 284,92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215 284,92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000 2 02 30000 00 0000 150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115 400,00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115 400,00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5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000 2 02 40000 00 0000 150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Иные межбюджетные трансферты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1 036 849,33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1 036 849,33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</a:t>
                      </a:r>
                    </a:p>
                  </a:txBody>
                  <a:tcPr marL="6311" marR="6311" marT="63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9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ДОХОДОВ                                                                                           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6 279 927,96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6 252 621,74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99,57</a:t>
                      </a:r>
                    </a:p>
                  </a:txBody>
                  <a:tcPr marL="6311" marR="6311" marT="63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/>
          </a:solidFill>
        </p:spPr>
        <p:style>
          <a:lnRef idx="0">
            <a:schemeClr val="accent6"/>
          </a:lnRef>
          <a:fillRef idx="1002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2: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 Новоклязьминского сельского поселения в 2023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году по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расходам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214290"/>
          <a:ext cx="8072493" cy="540493"/>
        </p:xfrm>
        <a:graphic>
          <a:graphicData uri="http://schemas.openxmlformats.org/drawingml/2006/table">
            <a:tbl>
              <a:tblPr/>
              <a:tblGrid>
                <a:gridCol w="8072493"/>
              </a:tblGrid>
              <a:tr h="5404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latin typeface="Times New Roman"/>
                        </a:rPr>
                        <a:t>Расходы бюджета Новоклязьминского сельского поселения по разделам и подразделам классификации расходов бюджетов за  </a:t>
                      </a:r>
                      <a:r>
                        <a:rPr lang="ru-RU" sz="900" b="1" i="0" u="none" strike="noStrike" dirty="0" smtClean="0">
                          <a:latin typeface="Times New Roman"/>
                        </a:rPr>
                        <a:t>2023 год</a:t>
                      </a:r>
                      <a:endParaRPr lang="ru-RU" sz="900" b="1" i="0" u="none" strike="noStrike" dirty="0">
                        <a:latin typeface="Times New Roman"/>
                      </a:endParaRPr>
                    </a:p>
                  </a:txBody>
                  <a:tcPr marL="3280" marR="3280" marT="328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6" y="642918"/>
          <a:ext cx="6572294" cy="6007486"/>
        </p:xfrm>
        <a:graphic>
          <a:graphicData uri="http://schemas.openxmlformats.org/drawingml/2006/table">
            <a:tbl>
              <a:tblPr/>
              <a:tblGrid>
                <a:gridCol w="2500328"/>
                <a:gridCol w="1542064"/>
                <a:gridCol w="1056018"/>
                <a:gridCol w="826647"/>
                <a:gridCol w="647237"/>
              </a:tblGrid>
              <a:tr h="5674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latin typeface="Times New Roman"/>
                        </a:rPr>
                        <a:t>Наименование расхода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latin typeface="Times New Roman"/>
                        </a:rPr>
                        <a:t>Код классификации расходов бюджетов Российской Федерации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Утвержденные бюджетных назначения   на 2023 год             (руб.)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 2023 год (руб.)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latin typeface="Times New Roman"/>
                        </a:rPr>
                        <a:t>Процент испол- нения (%)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latin typeface="Times New Roman"/>
                        </a:rPr>
                        <a:t>Расходы бюджета - ИТОГО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х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6 332 483,51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6 045 614,66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95,47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в том числе: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9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000 0100 0000000 000 000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2 713 591,42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2 520 496,54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92,88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4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Функционирование высшего должностного лица субъекта Российской Федерации и </a:t>
                      </a:r>
                      <a:r>
                        <a:rPr lang="ru-RU" sz="900" b="0" i="0" u="none" strike="noStrike" dirty="0" smtClean="0">
                          <a:latin typeface="Times New Roman"/>
                        </a:rPr>
                        <a:t>муниципального </a:t>
                      </a:r>
                      <a:r>
                        <a:rPr lang="ru-RU" sz="900" b="0" i="0" u="none" strike="noStrike" dirty="0">
                          <a:latin typeface="Times New Roman"/>
                        </a:rPr>
                        <a:t>образования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000 0102 0000000 000 000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555 000,00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550 168,98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99,13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1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000 0104 0000000 000 000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1 646 000,00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1 619 329,14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98,38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8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000 0106 0000000 000 000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50 493,00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50 493,00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000 0113 0000000 000 000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462 098,42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300 505,42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65,03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000 0200 0000000 000 000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9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000 0203 0000000 000 000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115 400,00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93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БЕЗОПАСНОСТЬ И ПРАВОХРАНИТЕЛЬНАЯ ДЕЯТЕЛЬНОСТЬ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000 0300 0000000 000 000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77 650,00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77 110,64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99,31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51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Защита населения 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000 0310 0000000 000 000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77 650,00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77 110,64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99,31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6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000 0400 0000000 000 000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000 0409 0000000 000 000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595 126,77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000 0500 0000000 000 000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947 824,14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882 879,86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93,15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96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000 0502 0000000 000 000 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357 350,33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357 350,33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000 0503 0000000 000 000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590 473,81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525 529,53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89,00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ОБРАЗОВАНИЕ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 000 0700 0000000 000 000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74,26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Молодежная политика 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000 0707 0000000 000 000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74,26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5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000 0800 0000000 000 000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1 797 816,92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1 770 983,41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98,51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latin typeface="Times New Roman"/>
                        </a:rPr>
                        <a:t>Культура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000 0801 0000000 000 000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1 797 816,92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1 770 983,41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98,51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000 1000 0000000 000 000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85 000,00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latin typeface="Times New Roman"/>
                        </a:rPr>
                        <a:t>83 617,44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latin typeface="Times New Roman"/>
                        </a:rPr>
                        <a:t>98,37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3239" marR="3239" marT="32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000 1001 0000000 000 000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85 000,00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latin typeface="Times New Roman"/>
                        </a:rPr>
                        <a:t>83 617,44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latin typeface="Times New Roman"/>
                        </a:rPr>
                        <a:t>98,37</a:t>
                      </a:r>
                    </a:p>
                  </a:txBody>
                  <a:tcPr marL="3239" marR="3239" marT="3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4"/>
          <p:cNvSpPr txBox="1">
            <a:spLocks noChangeArrowheads="1"/>
          </p:cNvSpPr>
          <p:nvPr/>
        </p:nvSpPr>
        <p:spPr bwMode="auto">
          <a:xfrm>
            <a:off x="867508" y="0"/>
            <a:ext cx="7630258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rgbClr val="543232"/>
                </a:solidFill>
                <a:latin typeface="Tahoma" pitchFamily="34" charset="0"/>
                <a:cs typeface="Arial" charset="0"/>
              </a:rPr>
              <a:t>Расходы бюджета </a:t>
            </a:r>
            <a:r>
              <a:rPr lang="ru-RU" altLang="ru-RU" sz="2800" b="1" dirty="0" smtClean="0">
                <a:solidFill>
                  <a:srgbClr val="543232"/>
                </a:solidFill>
                <a:latin typeface="Tahoma" pitchFamily="34" charset="0"/>
                <a:cs typeface="Arial" charset="0"/>
              </a:rPr>
              <a:t>Новоклязьминского сельского поселения</a:t>
            </a:r>
            <a:endParaRPr lang="ru-RU" altLang="ru-RU" sz="2800" b="1" dirty="0">
              <a:solidFill>
                <a:srgbClr val="543232"/>
              </a:solidFill>
              <a:latin typeface="Tahoma" pitchFamily="34" charset="0"/>
              <a:cs typeface="Arial" charset="0"/>
            </a:endParaRPr>
          </a:p>
        </p:txBody>
      </p:sp>
      <p:pic>
        <p:nvPicPr>
          <p:cNvPr id="34819" name="Picture 4" descr="0c0632cc76566fe8dd5db3601f5a09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45446"/>
            <a:ext cx="2915816" cy="216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251520" y="4221088"/>
            <a:ext cx="866734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800" b="1" dirty="0">
                <a:latin typeface="Tahoma" pitchFamily="34" charset="0"/>
              </a:rPr>
              <a:t>Бюджет </a:t>
            </a:r>
            <a:r>
              <a:rPr lang="ru-RU" altLang="ru-RU" sz="1800" b="1" dirty="0" smtClean="0">
                <a:latin typeface="Tahoma" pitchFamily="34" charset="0"/>
              </a:rPr>
              <a:t>Новоклязьминского сельского                                               поселения </a:t>
            </a:r>
            <a:r>
              <a:rPr lang="ru-RU" altLang="ru-RU" sz="1800" b="1" dirty="0">
                <a:latin typeface="Tahoma" pitchFamily="34" charset="0"/>
              </a:rPr>
              <a:t>на </a:t>
            </a:r>
            <a:r>
              <a:rPr lang="ru-RU" altLang="ru-RU" sz="1800" b="1" dirty="0" smtClean="0">
                <a:latin typeface="Tahoma" pitchFamily="34" charset="0"/>
              </a:rPr>
              <a:t>2023 </a:t>
            </a:r>
            <a:r>
              <a:rPr lang="ru-RU" altLang="ru-RU" sz="1800" b="1" dirty="0">
                <a:latin typeface="Tahoma" pitchFamily="34" charset="0"/>
              </a:rPr>
              <a:t>год является </a:t>
            </a:r>
          </a:p>
          <a:p>
            <a:pPr eaLnBrk="1" hangingPunct="1"/>
            <a:r>
              <a:rPr lang="ru-RU" altLang="ru-RU" sz="1800" b="1" dirty="0">
                <a:latin typeface="Tahoma" pitchFamily="34" charset="0"/>
              </a:rPr>
              <a:t>социально ориентированным.</a:t>
            </a:r>
          </a:p>
          <a:p>
            <a:pPr eaLnBrk="1" hangingPunct="1"/>
            <a:endParaRPr lang="ru-RU" altLang="ru-RU" sz="1800" b="1" dirty="0" smtClean="0">
              <a:latin typeface="Tahoma" pitchFamily="34" charset="0"/>
            </a:endParaRPr>
          </a:p>
          <a:p>
            <a:pPr eaLnBrk="1" hangingPunct="1"/>
            <a:r>
              <a:rPr lang="ru-RU" altLang="ru-RU" sz="1800" b="1" dirty="0" smtClean="0">
                <a:latin typeface="Tahoma" pitchFamily="34" charset="0"/>
              </a:rPr>
              <a:t>Расходы </a:t>
            </a:r>
            <a:r>
              <a:rPr lang="ru-RU" altLang="ru-RU" sz="1800" b="1" dirty="0">
                <a:latin typeface="Tahoma" pitchFamily="34" charset="0"/>
              </a:rPr>
              <a:t>на </a:t>
            </a:r>
            <a:r>
              <a:rPr lang="ru-RU" altLang="ru-RU" sz="1800" b="1" dirty="0" smtClean="0">
                <a:latin typeface="Tahoma" pitchFamily="34" charset="0"/>
              </a:rPr>
              <a:t>образование – </a:t>
            </a:r>
            <a:r>
              <a:rPr lang="ru-RU" altLang="ru-RU" b="1" dirty="0" smtClean="0">
                <a:latin typeface="Tahoma" pitchFamily="34" charset="0"/>
              </a:rPr>
              <a:t>0,0 </a:t>
            </a:r>
            <a:r>
              <a:rPr lang="ru-RU" altLang="ru-RU" sz="1800" b="1" dirty="0" smtClean="0">
                <a:latin typeface="Tahoma" pitchFamily="34" charset="0"/>
              </a:rPr>
              <a:t>тыс.руб.; культуру  - 1 771,0 тыс. руб.; социальную политику – </a:t>
            </a:r>
            <a:r>
              <a:rPr lang="ru-RU" altLang="ru-RU" b="1" dirty="0" smtClean="0">
                <a:latin typeface="Tahoma" pitchFamily="34" charset="0"/>
              </a:rPr>
              <a:t>83,6</a:t>
            </a:r>
            <a:r>
              <a:rPr lang="ru-RU" altLang="ru-RU" sz="1800" b="1" dirty="0" smtClean="0">
                <a:latin typeface="Tahoma" pitchFamily="34" charset="0"/>
              </a:rPr>
              <a:t> тыс.руб.</a:t>
            </a:r>
            <a:endParaRPr lang="ru-RU" altLang="ru-RU" sz="1800" dirty="0">
              <a:latin typeface="Tahoma" pitchFamily="34" charset="0"/>
            </a:endParaRPr>
          </a:p>
        </p:txBody>
      </p:sp>
      <p:pic>
        <p:nvPicPr>
          <p:cNvPr id="34821" name="Picture 9" descr="sport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844824"/>
            <a:ext cx="2880320" cy="216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11" descr="38360842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564904"/>
            <a:ext cx="2950388" cy="2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Распределение бюджетных ассигнований по разделам бюджетной классификации расходов бюджета на 2023 год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96241666"/>
              </p:ext>
            </p:extLst>
          </p:nvPr>
        </p:nvGraphicFramePr>
        <p:xfrm>
          <a:off x="0" y="1124744"/>
          <a:ext cx="900115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1131910"/>
          </a:xfr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Изменение дефицита (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профицита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бюджета Новоклязьминского сельского поселения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28596" y="1500174"/>
          <a:ext cx="835824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 на 2023год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Запланировано- 2 201,0тыс.рублей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2 169,5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2023</a:t>
            </a:r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6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граждан»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познакомит вас с основными параметрами бюджета Новоклязьминского сельского поселения за 2023 год.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государственные средства, используются прозрачно и эффективно, приносят конкретные результаты, как для общества в целом, так и для каждой семьи, для каждого человека.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941488"/>
          </a:xfrm>
          <a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  <a:scene3d>
            <a:camera prst="orthographicFront"/>
            <a:lightRig rig="harsh" dir="t"/>
          </a:scene3d>
          <a:sp3d extrusionH="76200">
            <a:extrusionClr>
              <a:srgbClr val="FFC000"/>
            </a:extrusion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«Совершенствование институтов местного самоуправления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</a:t>
            </a:r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2747662"/>
              </p:ext>
            </p:extLst>
          </p:nvPr>
        </p:nvGraphicFramePr>
        <p:xfrm>
          <a:off x="142844" y="1142984"/>
          <a:ext cx="8858312" cy="47274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335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0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68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574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 изм. 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сотрудников, прошедших профессиональную переподготовку/повышение квалификации  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5707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с высшим профессиональным образованием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899">
                <a:tc>
                  <a:txBody>
                    <a:bodyPr/>
                    <a:lstStyle/>
                    <a:p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муниципальных</a:t>
                      </a:r>
                      <a:r>
                        <a:rPr lang="ru-RU" sz="11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служащих, прошедших обучение в рамках профессиональной переподготовки/повышения квалификации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r>
                        <a:rPr lang="ru-RU" sz="1100" b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муниципальных служащих, прошедших профессиональную переподготовку/повышение квалификации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 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21029">
                <a:tc>
                  <a:txBody>
                    <a:bodyPr/>
                    <a:lstStyle/>
                    <a:p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</a:t>
                      </a:r>
                      <a:r>
                        <a:rPr lang="ru-RU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Новоклязьминского сельского </a:t>
                      </a:r>
                      <a:r>
                        <a:rPr lang="ru-RU" sz="1100" b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поселения, охваченных информацией о деятельности органов местного </a:t>
                      </a:r>
                      <a:r>
                        <a:rPr lang="ru-RU" sz="11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самоуправления</a:t>
                      </a:r>
                      <a:endParaRPr lang="ru-RU" sz="11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666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на 2023 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Запланировано- 496,0 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433,0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001156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«Энергоэффективность и энергосбережение  в Новоклязьминском сельском поселении»</a:t>
            </a: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3100077"/>
              </p:ext>
            </p:extLst>
          </p:nvPr>
        </p:nvGraphicFramePr>
        <p:xfrm>
          <a:off x="142844" y="1268760"/>
          <a:ext cx="8858313" cy="2197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5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6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благоустройства, улучшение </a:t>
                      </a:r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освещенности уличных сетей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7697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 на 2023 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37108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Запланировано- 77,7тыс.рублей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77,1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00694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2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2023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001156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«Пожарная безопасность на территории Новоклязьминского сельского поселения»</a:t>
            </a:r>
            <a:endParaRPr lang="ru-RU" sz="20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3100077"/>
              </p:ext>
            </p:extLst>
          </p:nvPr>
        </p:nvGraphicFramePr>
        <p:xfrm>
          <a:off x="142844" y="1268760"/>
          <a:ext cx="8858313" cy="2197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86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5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7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6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обеспечения пожарной безопасности на территории сельского поселения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7697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на 2023год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Запланировано- 1 798,0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Исполнено-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1 771,0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26876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целевых индикаторах (показателях) реализации муниципальной программы </a:t>
            </a:r>
            <a:r>
              <a:rPr lang="ru-RU" sz="20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культуры на территории Новоклязьминского сельского </a:t>
            </a:r>
            <a:r>
              <a:rPr lang="ru-RU" sz="20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поселения»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3100077"/>
              </p:ext>
            </p:extLst>
          </p:nvPr>
        </p:nvGraphicFramePr>
        <p:xfrm>
          <a:off x="0" y="1268760"/>
          <a:ext cx="9165772" cy="25752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43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27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17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31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целевых показателей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r>
                        <a:rPr lang="ru-RU" sz="14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 целевых индикаторов (показателей)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03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2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981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клубных формирований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89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посетителей культурно - массовых мероприятий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7697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214422"/>
          <a:ext cx="7715304" cy="4762129"/>
        </p:xfrm>
        <a:graphic>
          <a:graphicData uri="http://schemas.openxmlformats.org/drawingml/2006/table">
            <a:tbl>
              <a:tblPr/>
              <a:tblGrid>
                <a:gridCol w="2786082"/>
                <a:gridCol w="1059882"/>
                <a:gridCol w="1912905"/>
                <a:gridCol w="1956435"/>
              </a:tblGrid>
              <a:tr h="64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Расчет верхнего предела муниципального долга </a:t>
                      </a:r>
                      <a:r>
                        <a:rPr lang="ru-RU" sz="1000" kern="0" dirty="0">
                          <a:latin typeface="Times New Roman"/>
                          <a:ea typeface="Times New Roman"/>
                        </a:rPr>
                        <a:t>Новоклязьминского сельского поселения</a:t>
                      </a: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 по состоянию на </a:t>
                      </a:r>
                      <a:r>
                        <a:rPr lang="ru-RU" sz="10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0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0">
                          <a:latin typeface="Times New Roman"/>
                          <a:ea typeface="Calibri"/>
                        </a:rPr>
                        <a:t>в  т.ч. по муниципальным гарантиям </a:t>
                      </a:r>
                      <a:r>
                        <a:rPr lang="ru-RU" sz="1000" kern="0">
                          <a:latin typeface="Times New Roman"/>
                          <a:ea typeface="Times New Roman"/>
                        </a:rPr>
                        <a:t>Новоклязьминского сельского поселения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Увеличение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Увеличение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в т.ч.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выпуск облигационного займа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банков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предоставление гарантий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предоставление гарантий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Погашение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Погашение долга в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2023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году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в т.ч.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областного бюджета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кредиты банков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исполнение гарантий (гарантийный случай)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kern="0">
                        <a:latin typeface="Times New Roman"/>
                        <a:ea typeface="Calibri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8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01.01.2024 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Долг на </a:t>
                      </a:r>
                      <a:r>
                        <a:rPr lang="ru-RU" sz="1100" kern="0" dirty="0" smtClean="0">
                          <a:latin typeface="Times New Roman"/>
                          <a:ea typeface="Calibri"/>
                        </a:rPr>
                        <a:t>01.01.2024 г</a:t>
                      </a: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.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kern="0" dirty="0">
                          <a:latin typeface="Times New Roman"/>
                          <a:ea typeface="Calibri"/>
                        </a:rPr>
                        <a:t>0,00</a:t>
                      </a:r>
                      <a:endParaRPr lang="ru-RU" sz="1100" kern="100" dirty="0">
                        <a:latin typeface="Times New Roman"/>
                        <a:ea typeface="Arial Unicode MS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1"/>
            <a:ext cx="89297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 муниципальных гарантиях, муниципальных заимствованиях и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муниципальном долге Новоклязьминского сельского поселения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2023 год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357167"/>
            <a:ext cx="671517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Сведения</a:t>
            </a:r>
            <a:r>
              <a:rPr lang="ru-RU" b="1" dirty="0" smtClean="0"/>
              <a:t> о выполнении обязательств по финансированию социально-значимых проектов  предусмотренных на 2023 год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00166" y="135729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граждан в публичных слушаниях по отчету об исполнении бюджета Новоклязьминского сельского поселения за 2021 год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355976" y="2143116"/>
            <a:ext cx="4680520" cy="32147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об исполнении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посредством участия граждан в публичных слушаниях. Публичные слушания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 проводятся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дважды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год. На публичные слушания выносится: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Проект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поселения;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Годовой отчет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поселения. </a:t>
            </a:r>
          </a:p>
          <a:p>
            <a:pPr marL="0" indent="45720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Российской Федерации, проживающие на территории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Новоклязьминского сельского поселения,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принимать участие в публичных слушаниях.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D:\Мои документы\IMG_5546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2143116"/>
            <a:ext cx="4283968" cy="3212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7258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endParaRPr lang="ru-RU" altLang="ru-RU" sz="1200" smtClean="0">
              <a:latin typeface="Tahom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0646" y="1"/>
            <a:ext cx="8206154" cy="76517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latin typeface="Bookman Old Style" pitchFamily="18" charset="0"/>
              </a:rPr>
              <a:t>Что такое бюджет?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78778" y="3571877"/>
            <a:ext cx="864283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600" b="1" dirty="0">
                <a:solidFill>
                  <a:srgbClr val="FF9900"/>
                </a:solidFill>
                <a:latin typeface="Tahoma" pitchFamily="34" charset="0"/>
              </a:rPr>
              <a:t>БЮДЖЕТ</a:t>
            </a:r>
            <a:r>
              <a:rPr lang="ru-RU" altLang="ru-RU" sz="1500" b="1" dirty="0">
                <a:solidFill>
                  <a:srgbClr val="FF9900"/>
                </a:solidFill>
                <a:latin typeface="Tahoma" pitchFamily="34" charset="0"/>
              </a:rPr>
              <a:t> 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(от </a:t>
            </a:r>
            <a:r>
              <a:rPr lang="ru-RU" altLang="ru-RU" sz="1500" b="1" dirty="0" err="1">
                <a:solidFill>
                  <a:srgbClr val="000000"/>
                </a:solidFill>
                <a:latin typeface="Tahoma" pitchFamily="34" charset="0"/>
              </a:rPr>
              <a:t>старонормандского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en-US" altLang="ru-RU" sz="1500" b="1" dirty="0" err="1">
                <a:solidFill>
                  <a:srgbClr val="000000"/>
                </a:solidFill>
                <a:latin typeface="Tahoma" pitchFamily="34" charset="0"/>
              </a:rPr>
              <a:t>bougette</a:t>
            </a:r>
            <a:r>
              <a:rPr lang="en-US" altLang="ru-RU" sz="1500" b="1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78778" y="491545"/>
            <a:ext cx="2089638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rgbClr val="33CC33"/>
                </a:solidFill>
                <a:latin typeface="Tahoma" pitchFamily="34" charset="0"/>
              </a:rPr>
              <a:t>ДОХОДЫ</a:t>
            </a:r>
          </a:p>
          <a:p>
            <a:pPr algn="ctr" eaLnBrk="1" hangingPunct="1"/>
            <a:r>
              <a:rPr lang="ru-RU" altLang="ru-RU" sz="1500" b="1" dirty="0">
                <a:solidFill>
                  <a:srgbClr val="000000"/>
                </a:solidFill>
                <a:latin typeface="Tahoma" pitchFamily="34" charset="0"/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</a:t>
            </a:r>
            <a:r>
              <a:rPr lang="ru-RU" altLang="ru-RU" sz="1500" b="1" dirty="0">
                <a:latin typeface="Tahoma" pitchFamily="34" charset="0"/>
              </a:rPr>
              <a:t>)</a:t>
            </a: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331" y="4653135"/>
            <a:ext cx="2590800" cy="154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227884" y="489312"/>
            <a:ext cx="2487519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 anchor="ctr"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rgbClr val="33CC33"/>
                </a:solidFill>
                <a:latin typeface="Tahoma" pitchFamily="34" charset="0"/>
              </a:rPr>
              <a:t>РАСХОДЫ</a:t>
            </a:r>
          </a:p>
          <a:p>
            <a:pPr algn="ctr" eaLnBrk="1" hangingPunct="1"/>
            <a:r>
              <a:rPr lang="ru-RU" altLang="ru-RU" sz="1500" b="1" dirty="0">
                <a:solidFill>
                  <a:srgbClr val="2D2E5E"/>
                </a:solidFill>
                <a:latin typeface="Tahoma" pitchFamily="34" charset="0"/>
              </a:rPr>
              <a:t>это выплачиваемые из бюджета денежные </a:t>
            </a:r>
            <a:r>
              <a:rPr lang="ru-RU" altLang="ru-RU" sz="1450" b="1" dirty="0">
                <a:solidFill>
                  <a:srgbClr val="2D2E5E"/>
                </a:solidFill>
                <a:latin typeface="Tahoma" pitchFamily="34" charset="0"/>
              </a:rPr>
              <a:t>средства</a:t>
            </a:r>
            <a:r>
              <a:rPr lang="ru-RU" altLang="ru-RU" sz="1500" b="1" dirty="0">
                <a:solidFill>
                  <a:srgbClr val="2D2E5E"/>
                </a:solidFill>
                <a:latin typeface="Tahoma" pitchFamily="34" charset="0"/>
              </a:rPr>
              <a:t> (социальные выплаты населению, содержание государственных(муниципальных) учреждений (образование, культура и другие) капитальное строительство и другие)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2700705" y="4941888"/>
            <a:ext cx="50262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5795597" y="4941888"/>
            <a:ext cx="50555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50581" y="4616451"/>
            <a:ext cx="2305050" cy="1495425"/>
          </a:xfrm>
          <a:prstGeom prst="rect">
            <a:avLst/>
          </a:prstGeom>
          <a:solidFill>
            <a:schemeClr val="bg1">
              <a:alpha val="63921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500" b="1">
                <a:solidFill>
                  <a:srgbClr val="000000"/>
                </a:solidFill>
                <a:latin typeface="Tahoma" pitchFamily="34" charset="0"/>
              </a:rPr>
              <a:t>превышение доходов над расходами образует положительный остаток бюджета</a:t>
            </a:r>
            <a:r>
              <a:rPr lang="ru-RU" altLang="ru-RU" sz="1600" b="1">
                <a:solidFill>
                  <a:srgbClr val="000000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ru-RU" altLang="ru-RU" sz="1600" b="1">
                <a:solidFill>
                  <a:srgbClr val="3333FF"/>
                </a:solidFill>
                <a:latin typeface="Tahoma" pitchFamily="34" charset="0"/>
              </a:rPr>
              <a:t>ПРОФИЦИТ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227885" y="4616450"/>
            <a:ext cx="2376854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1500" b="1">
                <a:solidFill>
                  <a:srgbClr val="000000"/>
                </a:solidFill>
                <a:latin typeface="Tahoma" pitchFamily="34" charset="0"/>
              </a:rPr>
              <a:t>если расходная часть бюджета превышает доходную, то бюджет формируется с</a:t>
            </a:r>
          </a:p>
          <a:p>
            <a:pPr algn="ctr" eaLnBrk="1" hangingPunct="1"/>
            <a:r>
              <a:rPr lang="ru-RU" altLang="ru-RU" sz="1600" b="1">
                <a:solidFill>
                  <a:srgbClr val="3333FF"/>
                </a:solidFill>
                <a:latin typeface="Tahoma" pitchFamily="34" charset="0"/>
              </a:rPr>
              <a:t>ДЕФИЦИТОМ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78777" y="6234653"/>
            <a:ext cx="8569569" cy="55399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altLang="ru-RU" sz="1500" b="1" dirty="0">
                <a:solidFill>
                  <a:schemeClr val="accent2"/>
                </a:solidFill>
                <a:latin typeface="Tahoma" pitchFamily="34" charset="0"/>
              </a:rPr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</a:t>
            </a:r>
          </a:p>
        </p:txBody>
      </p:sp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435" y="1052513"/>
            <a:ext cx="3574073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2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7400"/>
                            </p:stCondLst>
                            <p:childTnLst>
                              <p:par>
                                <p:cTn id="2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3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6600"/>
                            </p:stCondLst>
                            <p:childTnLst>
                              <p:par>
                                <p:cTn id="5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7600"/>
                            </p:stCondLst>
                            <p:childTnLst>
                              <p:par>
                                <p:cTn id="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700"/>
                            </p:stCondLst>
                            <p:childTnLst>
                              <p:par>
                                <p:cTn id="7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6" grpId="0"/>
      <p:bldP spid="7178" grpId="0"/>
      <p:bldP spid="7180" grpId="0"/>
      <p:bldP spid="7181" grpId="0" animBg="1"/>
      <p:bldP spid="7182" grpId="0" animBg="1"/>
      <p:bldP spid="7185" grpId="0" animBg="1"/>
      <p:bldP spid="7186" grpId="0"/>
      <p:bldP spid="718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792404" y="2187568"/>
            <a:ext cx="3262415" cy="2942551"/>
          </a:xfrm>
          <a:prstGeom prst="ellipse">
            <a:avLst/>
          </a:prstGeom>
          <a:gradFill>
            <a:gsLst>
              <a:gs pos="38000">
                <a:schemeClr val="accent2">
                  <a:tint val="18000"/>
                  <a:satMod val="120000"/>
                  <a:lumMod val="88000"/>
                  <a:alpha val="36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2602524" y="2479676"/>
            <a:ext cx="403713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Администрация Новоклязьминского </a:t>
            </a:r>
            <a:endParaRPr lang="en-US" altLang="ru-RU" sz="1400" dirty="0" smtClean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сельского поселения</a:t>
            </a:r>
            <a:endParaRPr lang="ru-RU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endParaRPr lang="en-US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>
                <a:latin typeface="Tahoma" pitchFamily="34" charset="0"/>
                <a:cs typeface="Tahoma" pitchFamily="34" charset="0"/>
              </a:rPr>
              <a:t> 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155635,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Ивановская область, Южский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район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ул.Старая , 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дом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2,2 . 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endParaRPr lang="ru-RU" altLang="ru-RU" sz="1400" dirty="0"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400" dirty="0">
                <a:latin typeface="Tahoma" pitchFamily="34" charset="0"/>
                <a:cs typeface="Tahoma" pitchFamily="34" charset="0"/>
              </a:rPr>
              <a:t>Тел.: (49347)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2-73-35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r>
              <a:rPr lang="ru-RU" altLang="ru-RU" sz="1400" dirty="0">
                <a:latin typeface="Tahoma" pitchFamily="34" charset="0"/>
                <a:cs typeface="Tahoma" pitchFamily="34" charset="0"/>
              </a:rPr>
              <a:t>Факс: (49347) </a:t>
            </a:r>
            <a:r>
              <a:rPr lang="ru-RU" altLang="ru-RU" sz="1400" dirty="0" smtClean="0">
                <a:latin typeface="Tahoma" pitchFamily="34" charset="0"/>
                <a:cs typeface="Tahoma" pitchFamily="34" charset="0"/>
              </a:rPr>
              <a:t>2-73-45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400" dirty="0">
                <a:latin typeface="Tahoma" pitchFamily="34" charset="0"/>
                <a:cs typeface="Tahoma" pitchFamily="34" charset="0"/>
              </a:rPr>
            </a:br>
            <a:r>
              <a:rPr lang="ru-RU" altLang="ru-RU" sz="1400" dirty="0" err="1">
                <a:latin typeface="Tahoma" pitchFamily="34" charset="0"/>
                <a:cs typeface="Tahoma" pitchFamily="34" charset="0"/>
              </a:rPr>
              <a:t>E-mail</a:t>
            </a:r>
            <a:r>
              <a:rPr lang="ru-RU" altLang="ru-RU" sz="1400" dirty="0">
                <a:latin typeface="Tahoma" pitchFamily="34" charset="0"/>
                <a:cs typeface="Tahoma" pitchFamily="34" charset="0"/>
              </a:rPr>
              <a:t>: </a:t>
            </a:r>
            <a:r>
              <a:rPr lang="en-US" altLang="ru-RU" sz="1400" dirty="0" smtClean="0">
                <a:latin typeface="Tahoma" pitchFamily="34" charset="0"/>
                <a:cs typeface="Tahoma" pitchFamily="34" charset="0"/>
              </a:rPr>
              <a:t>novokladm</a:t>
            </a:r>
            <a:r>
              <a:rPr lang="en-US" altLang="ru-RU" sz="1400" dirty="0" smtClean="0">
                <a:latin typeface="Arial" charset="0"/>
              </a:rPr>
              <a:t>@mail.ru</a:t>
            </a:r>
            <a:endParaRPr lang="ru-RU" altLang="ru-RU" sz="1400" dirty="0">
              <a:latin typeface="Arial" charset="0"/>
            </a:endParaRPr>
          </a:p>
        </p:txBody>
      </p:sp>
      <p:sp>
        <p:nvSpPr>
          <p:cNvPr id="51206" name="Text Box 15"/>
          <p:cNvSpPr txBox="1">
            <a:spLocks noChangeArrowheads="1"/>
          </p:cNvSpPr>
          <p:nvPr/>
        </p:nvSpPr>
        <p:spPr bwMode="auto">
          <a:xfrm>
            <a:off x="1787770" y="1101725"/>
            <a:ext cx="693811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5400">
                <a:solidFill>
                  <a:srgbClr val="543232"/>
                </a:solidFill>
              </a:rPr>
              <a:t>Спасибо за внимание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r>
              <a:rPr lang="ru-RU" altLang="ru-RU" sz="1200" dirty="0" smtClean="0">
                <a:latin typeface="Tahoma" pitchFamily="34" charset="0"/>
              </a:rPr>
              <a:t>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348405" y="4365626"/>
            <a:ext cx="5399942" cy="576263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обсуждения программ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5400000">
            <a:off x="2555936" y="4365320"/>
            <a:ext cx="792163" cy="792774"/>
          </a:xfrm>
          <a:prstGeom prst="chevron">
            <a:avLst>
              <a:gd name="adj" fmla="val 25000"/>
            </a:avLst>
          </a:prstGeom>
          <a:solidFill>
            <a:srgbClr val="99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>
                <a:solidFill>
                  <a:srgbClr val="0080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1547446" y="2744788"/>
            <a:ext cx="5328138" cy="1112840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tabLst>
                <a:tab pos="1611313" algn="l"/>
              </a:tabLst>
            </a:pPr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слушания по отчету об исполнении бюджета </a:t>
            </a:r>
            <a:r>
              <a:rPr lang="ru-RU" altLang="ru-RU" sz="2000" b="1" dirty="0" smtClean="0">
                <a:solidFill>
                  <a:srgbClr val="33CC33"/>
                </a:solidFill>
                <a:latin typeface="Tahoma" pitchFamily="34" charset="0"/>
              </a:rPr>
              <a:t>Новоклязьминского сельского поселения</a:t>
            </a:r>
            <a:endParaRPr lang="ru-RU" altLang="ru-RU" sz="2000" b="1" dirty="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131528" y="980728"/>
            <a:ext cx="5328138" cy="1008112"/>
          </a:xfrm>
          <a:prstGeom prst="rect">
            <a:avLst/>
          </a:prstGeom>
          <a:solidFill>
            <a:srgbClr val="FFFF00"/>
          </a:solidFill>
          <a:ln w="15875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000" b="1" dirty="0">
                <a:solidFill>
                  <a:srgbClr val="33CC33"/>
                </a:solidFill>
                <a:latin typeface="Tahoma" pitchFamily="34" charset="0"/>
              </a:rPr>
              <a:t>Публичные слушания по проекту бюджета </a:t>
            </a:r>
            <a:r>
              <a:rPr lang="ru-RU" altLang="ru-RU" sz="2000" b="1" dirty="0" smtClean="0">
                <a:solidFill>
                  <a:srgbClr val="33CC33"/>
                </a:solidFill>
                <a:latin typeface="Tahoma" pitchFamily="34" charset="0"/>
              </a:rPr>
              <a:t>Новоклязьминского сельского поселения</a:t>
            </a:r>
            <a:endParaRPr lang="ru-RU" altLang="ru-RU" sz="2000" b="1" dirty="0">
              <a:solidFill>
                <a:srgbClr val="33CC33"/>
              </a:solidFill>
              <a:latin typeface="Tahoma" pitchFamily="34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 rot="5400000">
            <a:off x="719992" y="2769821"/>
            <a:ext cx="863600" cy="791308"/>
          </a:xfrm>
          <a:prstGeom prst="chevron">
            <a:avLst>
              <a:gd name="adj" fmla="val 25185"/>
            </a:avLst>
          </a:prstGeom>
          <a:solidFill>
            <a:srgbClr val="99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>
                <a:solidFill>
                  <a:srgbClr val="0080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 rot="5400000">
            <a:off x="2300899" y="1164859"/>
            <a:ext cx="869950" cy="791308"/>
          </a:xfrm>
          <a:prstGeom prst="chevron">
            <a:avLst>
              <a:gd name="adj" fmla="val 25370"/>
            </a:avLst>
          </a:prstGeom>
          <a:solidFill>
            <a:srgbClr val="99CCFF"/>
          </a:solidFill>
          <a:ln w="15875">
            <a:solidFill>
              <a:srgbClr val="00CCFF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 eaLnBrk="1" hangingPunct="1"/>
            <a:r>
              <a:rPr lang="ru-RU" altLang="ru-RU" b="1" dirty="0">
                <a:solidFill>
                  <a:srgbClr val="008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8944708" cy="652463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664A38"/>
                </a:solidFill>
              </a:rPr>
              <a:t>Возможности влияния гражданина на состав бюджета</a:t>
            </a:r>
          </a:p>
        </p:txBody>
      </p:sp>
      <p:pic>
        <p:nvPicPr>
          <p:cNvPr id="9237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9435" y="2244726"/>
            <a:ext cx="194456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582" y="908051"/>
            <a:ext cx="1800957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2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 animBg="1"/>
      <p:bldP spid="9229" grpId="0" animBg="1"/>
      <p:bldP spid="9220" grpId="0" animBg="1"/>
      <p:bldP spid="92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5786" y="188641"/>
            <a:ext cx="7892222" cy="743224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Доходы бюджета Новоклязьминского сельского поселения</a:t>
            </a:r>
          </a:p>
        </p:txBody>
      </p:sp>
      <p:sp>
        <p:nvSpPr>
          <p:cNvPr id="31747" name="Text Box 29"/>
          <p:cNvSpPr txBox="1">
            <a:spLocks noChangeArrowheads="1"/>
          </p:cNvSpPr>
          <p:nvPr/>
        </p:nvSpPr>
        <p:spPr bwMode="auto">
          <a:xfrm>
            <a:off x="524608" y="980728"/>
            <a:ext cx="8295543" cy="87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700" b="1" dirty="0">
                <a:solidFill>
                  <a:srgbClr val="00B050"/>
                </a:solidFill>
                <a:latin typeface="Tahoma" pitchFamily="34" charset="0"/>
              </a:rPr>
              <a:t>Доходы бюджета - поступающие в бюджет денежные средства, за исключением средств, являющихся источниками финансирования дефицита бюджета.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3848" y="1988840"/>
            <a:ext cx="2450123" cy="635000"/>
          </a:xfrm>
          <a:prstGeom prst="roundRect">
            <a:avLst/>
          </a:prstGeom>
        </p:spPr>
        <p:style>
          <a:lnRef idx="2">
            <a:schemeClr val="dk1"/>
          </a:lnRef>
          <a:fillRef idx="1003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3203848" y="2132856"/>
            <a:ext cx="2448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800" b="1" dirty="0">
                <a:solidFill>
                  <a:srgbClr val="00B050"/>
                </a:solidFill>
                <a:latin typeface="Tahoma" pitchFamily="34" charset="0"/>
              </a:rPr>
              <a:t>Доходы</a:t>
            </a:r>
            <a:r>
              <a:rPr lang="ru-RU" altLang="ru-RU" sz="18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rgbClr val="00B050"/>
                </a:solidFill>
                <a:latin typeface="Tahoma" pitchFamily="34" charset="0"/>
              </a:rPr>
              <a:t>бюджета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3068960"/>
            <a:ext cx="2159977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2" name="Скругленный прямоугольник 421"/>
          <p:cNvSpPr/>
          <p:nvPr/>
        </p:nvSpPr>
        <p:spPr>
          <a:xfrm>
            <a:off x="3147646" y="2982914"/>
            <a:ext cx="2450123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3" name="Скругленный прямоугольник 422"/>
          <p:cNvSpPr/>
          <p:nvPr/>
        </p:nvSpPr>
        <p:spPr>
          <a:xfrm>
            <a:off x="6096001" y="2982914"/>
            <a:ext cx="2448658" cy="6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933056"/>
            <a:ext cx="2400300" cy="2754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5" name="Скругленный прямоугольник 424"/>
          <p:cNvSpPr/>
          <p:nvPr/>
        </p:nvSpPr>
        <p:spPr>
          <a:xfrm>
            <a:off x="3000364" y="3929066"/>
            <a:ext cx="2596662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426" name="Скругленный прямоугольник 425"/>
          <p:cNvSpPr/>
          <p:nvPr/>
        </p:nvSpPr>
        <p:spPr>
          <a:xfrm>
            <a:off x="5993424" y="3925888"/>
            <a:ext cx="2611315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800"/>
          </a:p>
        </p:txBody>
      </p:sp>
      <p:sp>
        <p:nvSpPr>
          <p:cNvPr id="13324" name="TextBox 8"/>
          <p:cNvSpPr txBox="1">
            <a:spLocks noChangeArrowheads="1"/>
          </p:cNvSpPr>
          <p:nvPr/>
        </p:nvSpPr>
        <p:spPr bwMode="auto">
          <a:xfrm>
            <a:off x="539262" y="3087688"/>
            <a:ext cx="2232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Налоговые доходы</a:t>
            </a:r>
          </a:p>
        </p:txBody>
      </p:sp>
      <p:sp>
        <p:nvSpPr>
          <p:cNvPr id="13325" name="TextBox 9"/>
          <p:cNvSpPr txBox="1">
            <a:spLocks noChangeArrowheads="1"/>
          </p:cNvSpPr>
          <p:nvPr/>
        </p:nvSpPr>
        <p:spPr bwMode="auto">
          <a:xfrm>
            <a:off x="3131840" y="2982913"/>
            <a:ext cx="252454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ahoma" pitchFamily="34" charset="0"/>
              </a:rPr>
              <a:t>Неналоговые</a:t>
            </a:r>
            <a:r>
              <a:rPr lang="ru-RU" altLang="ru-RU" sz="1800" dirty="0">
                <a:solidFill>
                  <a:srgbClr val="002060"/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rgbClr val="002060"/>
                </a:solidFill>
                <a:latin typeface="Tahoma" pitchFamily="34" charset="0"/>
              </a:rPr>
              <a:t>доходы</a:t>
            </a:r>
          </a:p>
        </p:txBody>
      </p:sp>
      <p:sp>
        <p:nvSpPr>
          <p:cNvPr id="13326" name="TextBox 10"/>
          <p:cNvSpPr txBox="1">
            <a:spLocks noChangeArrowheads="1"/>
          </p:cNvSpPr>
          <p:nvPr/>
        </p:nvSpPr>
        <p:spPr bwMode="auto">
          <a:xfrm>
            <a:off x="6012160" y="3014663"/>
            <a:ext cx="2503191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Безвозмездные</a:t>
            </a:r>
            <a:r>
              <a:rPr lang="ru-RU" altLang="ru-RU" sz="180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 </a:t>
            </a:r>
            <a:r>
              <a:rPr lang="ru-RU" altLang="ru-RU" sz="18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поступления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371243" y="2557463"/>
            <a:ext cx="0" cy="4254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1619250" y="2781301"/>
            <a:ext cx="0" cy="201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4" name="Прямая соединительная линия 433"/>
          <p:cNvCxnSpPr/>
          <p:nvPr/>
        </p:nvCxnSpPr>
        <p:spPr>
          <a:xfrm flipV="1">
            <a:off x="7340112" y="2794001"/>
            <a:ext cx="0" cy="2016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19251" y="2781300"/>
            <a:ext cx="5716465" cy="12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331" name="TextBox 18"/>
          <p:cNvSpPr txBox="1">
            <a:spLocks noChangeArrowheads="1"/>
          </p:cNvSpPr>
          <p:nvPr/>
        </p:nvSpPr>
        <p:spPr bwMode="auto">
          <a:xfrm>
            <a:off x="251520" y="3933056"/>
            <a:ext cx="24488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Поступления от уплаты налогов, установленных Налоговым кодексом Российской Федерации</a:t>
            </a:r>
            <a:r>
              <a:rPr lang="en-US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:</a:t>
            </a:r>
          </a:p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- налог на доходы физических </a:t>
            </a:r>
            <a:r>
              <a:rPr lang="ru-RU" altLang="ru-RU" sz="14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лиц</a:t>
            </a:r>
            <a:endParaRPr lang="ru-RU" altLang="ru-RU" sz="1400" b="1" dirty="0">
              <a:solidFill>
                <a:schemeClr val="accent6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31764" name="TextBox 19"/>
          <p:cNvSpPr txBox="1">
            <a:spLocks noChangeArrowheads="1"/>
          </p:cNvSpPr>
          <p:nvPr/>
        </p:nvSpPr>
        <p:spPr bwMode="auto">
          <a:xfrm>
            <a:off x="3059832" y="4005064"/>
            <a:ext cx="25761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1400" b="1" dirty="0">
                <a:solidFill>
                  <a:srgbClr val="43458D"/>
                </a:solidFill>
                <a:latin typeface="Tahoma" pitchFamily="34" charset="0"/>
              </a:rPr>
              <a:t>Поступления доходов от использования государственного (муниципального) имущества, от платных услуг, оказываемых казенными </a:t>
            </a:r>
            <a:r>
              <a:rPr lang="ru-RU" altLang="ru-RU" sz="1400" b="1" dirty="0" smtClean="0">
                <a:solidFill>
                  <a:srgbClr val="43458D"/>
                </a:solidFill>
                <a:latin typeface="Tahoma" pitchFamily="34" charset="0"/>
              </a:rPr>
              <a:t>учреждениями</a:t>
            </a:r>
            <a:endParaRPr lang="ru-RU" altLang="ru-RU" sz="1400" b="1" dirty="0">
              <a:solidFill>
                <a:srgbClr val="43458D"/>
              </a:solidFill>
              <a:latin typeface="Tahoma" pitchFamily="34" charset="0"/>
            </a:endParaRPr>
          </a:p>
        </p:txBody>
      </p:sp>
      <p:sp>
        <p:nvSpPr>
          <p:cNvPr id="13333" name="TextBox 20"/>
          <p:cNvSpPr txBox="1">
            <a:spLocks noChangeArrowheads="1"/>
          </p:cNvSpPr>
          <p:nvPr/>
        </p:nvSpPr>
        <p:spPr bwMode="auto">
          <a:xfrm>
            <a:off x="6084168" y="4005064"/>
            <a:ext cx="2448272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altLang="ru-RU" sz="1400" b="1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</a:rPr>
              <a:t>Поступления доходы в виде финансовой помощи, полученной от бюджетов других уровней бюджетной системы РФ (межбюджетные трансферты), безвозмездные поступления от организаций и граждан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885113" y="6453188"/>
            <a:ext cx="108108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16000" eaLnBrk="1" hangingPunct="1"/>
            <a:endParaRPr lang="ru-RU" sz="2000" b="1" dirty="0">
              <a:latin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1577975"/>
          <a:ext cx="8532814" cy="35067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44709"/>
                <a:gridCol w="2160040"/>
                <a:gridCol w="1944036"/>
                <a:gridCol w="1584029"/>
              </a:tblGrid>
              <a:tr h="647938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1058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первоначально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учетом внесенных изменений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229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 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6,2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+0,7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58898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расходов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6,2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+ 0,7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58898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74" marR="6857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76" name="Text Box 2"/>
          <p:cNvSpPr txBox="1">
            <a:spLocks noChangeArrowheads="1"/>
          </p:cNvSpPr>
          <p:nvPr/>
        </p:nvSpPr>
        <p:spPr bwMode="auto">
          <a:xfrm>
            <a:off x="7451725" y="1196975"/>
            <a:ext cx="1514475" cy="369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016000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6177" name="Text Box 2"/>
          <p:cNvSpPr txBox="1">
            <a:spLocks noChangeArrowheads="1"/>
          </p:cNvSpPr>
          <p:nvPr/>
        </p:nvSpPr>
        <p:spPr bwMode="auto">
          <a:xfrm>
            <a:off x="179388" y="476250"/>
            <a:ext cx="8856662" cy="83099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/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бюджета Новоклязьминского сельского поселения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  <a:noFill/>
          <a:ln>
            <a:miter lim="800000"/>
            <a:headEnd/>
            <a:tailEnd/>
          </a:ln>
        </p:spPr>
        <p:txBody>
          <a:bodyPr anchor="b"/>
          <a:lstStyle/>
          <a:p>
            <a:fld id="{3CFDA321-1D69-4D2F-8F9C-024D08C65A6F}" type="slidenum">
              <a:rPr lang="ru-RU" altLang="ru-RU" sz="1200" smtClean="0">
                <a:latin typeface="Tahoma" pitchFamily="34" charset="0"/>
              </a:rPr>
              <a:pPr/>
              <a:t>7</a:t>
            </a:fld>
            <a:endParaRPr lang="ru-RU" altLang="ru-RU" sz="1200" dirty="0" smtClean="0">
              <a:latin typeface="Tahoma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7908" y="0"/>
            <a:ext cx="8510954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dirty="0" smtClean="0">
                <a:solidFill>
                  <a:srgbClr val="664A38"/>
                </a:solidFill>
              </a:rPr>
              <a:t>Основные параметры бюджета Новоклязьминского сельского поселения за 2023 год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 rot="-5400000">
            <a:off x="3492195" y="2348219"/>
            <a:ext cx="1728787" cy="2159977"/>
          </a:xfrm>
          <a:prstGeom prst="upDownArrowCallout">
            <a:avLst>
              <a:gd name="adj1" fmla="val 25000"/>
              <a:gd name="adj2" fmla="val 25000"/>
              <a:gd name="adj3" fmla="val 16919"/>
              <a:gd name="adj4" fmla="val 50000"/>
            </a:avLst>
          </a:prstGeom>
          <a:gradFill rotWithShape="1">
            <a:gsLst>
              <a:gs pos="0">
                <a:srgbClr val="765E2F"/>
              </a:gs>
              <a:gs pos="50000">
                <a:srgbClr val="FFCC66"/>
              </a:gs>
              <a:gs pos="100000">
                <a:srgbClr val="765E2F"/>
              </a:gs>
            </a:gsLst>
            <a:lin ang="5400000" scaled="1"/>
          </a:gra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b="1">
                <a:solidFill>
                  <a:schemeClr val="tx2"/>
                </a:solidFill>
                <a:latin typeface="Tahoma" pitchFamily="34" charset="0"/>
              </a:rPr>
              <a:t>БЮДЖЕТ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76600" y="1052514"/>
            <a:ext cx="2158512" cy="1368425"/>
          </a:xfrm>
          <a:prstGeom prst="rect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19050">
            <a:solidFill>
              <a:srgbClr val="FFFF9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Доходы в расчете</a:t>
            </a:r>
          </a:p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на 1 человека </a:t>
            </a:r>
          </a:p>
          <a:p>
            <a:pPr algn="ctr" eaLnBrk="1" hangingPunct="1"/>
            <a:r>
              <a:rPr lang="ru-RU" altLang="ru-RU" sz="1800" b="1" dirty="0" smtClean="0">
                <a:solidFill>
                  <a:srgbClr val="43458D"/>
                </a:solidFill>
                <a:latin typeface="Tahoma" pitchFamily="34" charset="0"/>
              </a:rPr>
              <a:t>5 621,5руб</a:t>
            </a:r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76600" y="4581526"/>
            <a:ext cx="2158512" cy="1584325"/>
          </a:xfrm>
          <a:prstGeom prst="rect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19050">
            <a:solidFill>
              <a:srgbClr val="FFFF99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Расходы в расчете на 1 человека</a:t>
            </a:r>
          </a:p>
          <a:p>
            <a:pPr algn="ctr" eaLnBrk="1" hangingPunct="1"/>
            <a:r>
              <a:rPr lang="ru-RU" altLang="ru-RU" sz="1800" b="1" dirty="0" smtClean="0">
                <a:solidFill>
                  <a:srgbClr val="43458D"/>
                </a:solidFill>
                <a:latin typeface="Tahoma" pitchFamily="34" charset="0"/>
              </a:rPr>
              <a:t>5 838,8 руб</a:t>
            </a:r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. 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 rot="10800000">
            <a:off x="2627784" y="980728"/>
            <a:ext cx="647700" cy="5113337"/>
          </a:xfrm>
          <a:prstGeom prst="rect">
            <a:avLst/>
          </a:prstGeom>
          <a:gradFill rotWithShape="1">
            <a:gsLst>
              <a:gs pos="0">
                <a:srgbClr val="4E3A2E"/>
              </a:gs>
              <a:gs pos="50000">
                <a:srgbClr val="A97E63"/>
              </a:gs>
              <a:gs pos="100000">
                <a:srgbClr val="4E3A2E"/>
              </a:gs>
            </a:gsLst>
            <a:lin ang="0" scaled="1"/>
          </a:gra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  <a:latin typeface="Tahoma" pitchFamily="34" charset="0"/>
              </a:rPr>
              <a:t>Доходы </a:t>
            </a:r>
            <a:r>
              <a:rPr lang="ru-RU" altLang="ru-RU" sz="2000" b="1" dirty="0" smtClean="0">
                <a:solidFill>
                  <a:srgbClr val="002060"/>
                </a:solidFill>
                <a:latin typeface="Tahoma" pitchFamily="34" charset="0"/>
              </a:rPr>
              <a:t>бюджета 5 199,9 тыс.руб</a:t>
            </a:r>
            <a:r>
              <a:rPr lang="ru-RU" altLang="ru-RU" sz="2200" dirty="0">
                <a:solidFill>
                  <a:srgbClr val="00206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10800000">
            <a:off x="5501054" y="1052513"/>
            <a:ext cx="647700" cy="5113337"/>
          </a:xfrm>
          <a:prstGeom prst="rect">
            <a:avLst/>
          </a:prstGeom>
          <a:gradFill rotWithShape="1">
            <a:gsLst>
              <a:gs pos="0">
                <a:srgbClr val="4E3A2E"/>
              </a:gs>
              <a:gs pos="50000">
                <a:srgbClr val="A97E63"/>
              </a:gs>
              <a:gs pos="100000">
                <a:srgbClr val="4E3A2E"/>
              </a:gs>
            </a:gsLst>
            <a:lin ang="0" scaled="1"/>
          </a:gradFill>
          <a:ln w="19050">
            <a:solidFill>
              <a:srgbClr val="3366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r>
              <a:rPr lang="ru-RU" altLang="ru-RU" sz="2000" b="1" dirty="0">
                <a:solidFill>
                  <a:srgbClr val="FF0000"/>
                </a:solidFill>
                <a:latin typeface="Tahoma" pitchFamily="34" charset="0"/>
              </a:rPr>
              <a:t>Расходы бюджета </a:t>
            </a:r>
            <a:r>
              <a:rPr lang="ru-RU" altLang="ru-RU" sz="2000" b="1" dirty="0" smtClean="0">
                <a:solidFill>
                  <a:srgbClr val="FF0000"/>
                </a:solidFill>
                <a:latin typeface="Tahoma" pitchFamily="34" charset="0"/>
              </a:rPr>
              <a:t>6 045,6 тыс.руб</a:t>
            </a:r>
            <a:r>
              <a:rPr lang="ru-RU" altLang="ru-RU" sz="2000" b="1" dirty="0">
                <a:solidFill>
                  <a:srgbClr val="FF0000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95654" y="1125539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587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FFC000"/>
                </a:solidFill>
                <a:latin typeface="Tahoma" pitchFamily="34" charset="0"/>
              </a:rPr>
              <a:t>Налоговые доходы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FFC000"/>
                </a:solidFill>
                <a:latin typeface="Tahoma" pitchFamily="34" charset="0"/>
              </a:rPr>
              <a:t>410,0</a:t>
            </a:r>
          </a:p>
          <a:p>
            <a:pPr algn="ctr" eaLnBrk="1" hangingPunct="1"/>
            <a:endParaRPr lang="ru-RU" altLang="ru-RU" sz="1600" b="1" dirty="0" smtClean="0">
              <a:solidFill>
                <a:srgbClr val="FFC000"/>
              </a:solidFill>
              <a:latin typeface="Tahoma" pitchFamily="34" charset="0"/>
            </a:endParaRPr>
          </a:p>
          <a:p>
            <a:pPr algn="ctr" eaLnBrk="1" hangingPunct="1"/>
            <a:r>
              <a:rPr lang="ru-RU" altLang="ru-RU" sz="1600" b="1" dirty="0" smtClean="0">
                <a:solidFill>
                  <a:srgbClr val="FFC000"/>
                </a:solidFill>
                <a:latin typeface="Tahoma" pitchFamily="34" charset="0"/>
              </a:rPr>
              <a:t> тыс.руб</a:t>
            </a:r>
            <a:r>
              <a:rPr lang="ru-RU" altLang="ru-RU" sz="16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95654" y="4724401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rgbClr val="43458D"/>
                </a:solidFill>
                <a:latin typeface="Tahoma" pitchFamily="34" charset="0"/>
              </a:rPr>
              <a:t>Безвозмездные поступления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43458D"/>
                </a:solidFill>
                <a:latin typeface="Tahoma" pitchFamily="34" charset="0"/>
              </a:rPr>
              <a:t>5 254,6тыс.руб</a:t>
            </a:r>
            <a:r>
              <a:rPr lang="ru-RU" altLang="ru-RU" sz="1600" b="1" dirty="0">
                <a:solidFill>
                  <a:srgbClr val="43458D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95654" y="2924176"/>
            <a:ext cx="2302120" cy="1368425"/>
          </a:xfrm>
          <a:prstGeom prst="homePlate">
            <a:avLst>
              <a:gd name="adj" fmla="val 45563"/>
            </a:avLst>
          </a:prstGeom>
          <a:gradFill rotWithShape="1">
            <a:gsLst>
              <a:gs pos="0">
                <a:srgbClr val="4A6C54"/>
              </a:gs>
              <a:gs pos="50000">
                <a:srgbClr val="9FE9B6"/>
              </a:gs>
              <a:gs pos="100000">
                <a:srgbClr val="4A6C54"/>
              </a:gs>
            </a:gsLst>
            <a:lin ang="5400000" scaled="1"/>
          </a:gradFill>
          <a:ln w="1587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18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Неналоговые доходы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614,7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 тыс.руб</a:t>
            </a:r>
            <a:r>
              <a:rPr lang="ru-RU" altLang="ru-RU" sz="1600" b="1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</a:rPr>
              <a:t>.</a:t>
            </a:r>
          </a:p>
        </p:txBody>
      </p:sp>
      <p:graphicFrame>
        <p:nvGraphicFramePr>
          <p:cNvPr id="24" name="Схема 23"/>
          <p:cNvGraphicFramePr/>
          <p:nvPr/>
        </p:nvGraphicFramePr>
        <p:xfrm>
          <a:off x="6156176" y="2636911"/>
          <a:ext cx="2728546" cy="792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6" name="Схема 35"/>
          <p:cNvGraphicFramePr/>
          <p:nvPr/>
        </p:nvGraphicFramePr>
        <p:xfrm>
          <a:off x="6228184" y="692696"/>
          <a:ext cx="291581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429684" cy="1214446"/>
          </a:xfr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налоговых доходов бюджета Новоклязьминского сельского поселения </a:t>
            </a:r>
            <a:b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2023 году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28737"/>
          <a:ext cx="8715404" cy="5214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40278"/>
          <a:ext cx="8429684" cy="499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979"/>
                <a:gridCol w="1843967"/>
                <a:gridCol w="1696451"/>
                <a:gridCol w="1633287"/>
              </a:tblGrid>
              <a:tr h="1506315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Классификация доходов бюджетов РФ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Утвержденные бюджетные назначения на 2023 год (руб.)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Исполнено за 2021 год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(руб.)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Процент исполнения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%</a:t>
                      </a:r>
                      <a:endParaRPr lang="ru-RU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96523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100 000,00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107 952,26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107,95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001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 на</a:t>
                      </a:r>
                      <a:r>
                        <a:rPr lang="ru-RU" sz="1400" baseline="0" dirty="0" smtClean="0"/>
                        <a:t> совокупный доход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480,90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80,15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Налоги на имущество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310 000,00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274 860,62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88,66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Доходы от продажи материальных</a:t>
                      </a:r>
                      <a:r>
                        <a:rPr lang="ru-RU" sz="1400" baseline="0" dirty="0" smtClean="0"/>
                        <a:t> и нематериальных активов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614 700,00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614 700,00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5659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Безвозмездные поступления от других бюджетов бюджетной системы РФ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5 254 627,96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5 254 627,96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500114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/>
                        <a:t>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6 279 9273,96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6 252 621,74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99,57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blipFill>
          <a:blip xmlns:r="http://schemas.openxmlformats.org/officeDocument/2006/relationships" r:embed="rId1"/>
          <a:tile tx="0" ty="0" sx="100000" sy="100000" flip="none" algn="tl"/>
        </a:blipFill>
        <a:ln w="9525">
          <a:solidFill>
            <a:srgbClr val="00FFFF"/>
          </a:solidFill>
          <a:miter lim="800000"/>
          <a:headEnd/>
          <a:tailEnd/>
        </a:ln>
      </a:spPr>
      <a:bodyPr rot="10800000" anchor="ctr" anchorCtr="1"/>
      <a:lstStyle>
        <a:defPPr algn="ctr" eaLnBrk="1" hangingPunct="1">
          <a:defRPr sz="1100" b="1" dirty="0">
            <a:solidFill>
              <a:srgbClr val="43458D"/>
            </a:solidFill>
            <a:latin typeface="Tahoma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4107</TotalTime>
  <Words>2168</Words>
  <Application>Microsoft Office PowerPoint</Application>
  <PresentationFormat>Экран (4:3)</PresentationFormat>
  <Paragraphs>593</Paragraphs>
  <Slides>30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«Бюджет для граждан»  познакомит вас с основными параметрами бюджета Новоклязьминского сельского поселения за 2023 год. Граждане – как налогоплательщики и как потребители муниципальных услуг – должны быть уверены в том, что передаваемые ими в распоряжение государственные средства, используются прозрачно и эффективно, приносят конкретные результаты, как для общества в целом, так и для каждой семьи, для каждого человека. </vt:lpstr>
      <vt:lpstr>Что такое бюджет?</vt:lpstr>
      <vt:lpstr>Возможности влияния гражданина на состав бюджета</vt:lpstr>
      <vt:lpstr>Доходы бюджета Новоклязьминского сельского поселения</vt:lpstr>
      <vt:lpstr>Слайд 6</vt:lpstr>
      <vt:lpstr>Основные параметры бюджета Новоклязьминского сельского поселения за 2023 год</vt:lpstr>
      <vt:lpstr>  Структура налоговых доходов бюджета Новоклязьминского сельского поселения  в 2023 году   </vt:lpstr>
      <vt:lpstr>Слайд 9</vt:lpstr>
      <vt:lpstr>Безвозмездные поступления (руб.)</vt:lpstr>
      <vt:lpstr>Раздел 1:  исполнение бюджета Новоклязьминского сельского поселения в 2023 году по доходам </vt:lpstr>
      <vt:lpstr>Слайд 12</vt:lpstr>
      <vt:lpstr>Слайд 13</vt:lpstr>
      <vt:lpstr>Раздел 2: исполнение бюджета Новоклязьминского сельского поселения в 2023 году по расходам</vt:lpstr>
      <vt:lpstr>Слайд 15</vt:lpstr>
      <vt:lpstr>Слайд 16</vt:lpstr>
      <vt:lpstr>Распределение бюджетных ассигнований по разделам бюджетной классификации расходов бюджета на 2023 год (млн.руб.)</vt:lpstr>
      <vt:lpstr> Изменение дефицита ( профицита) бюджета Новоклязьминского сельского поселения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 на 2023год</vt:lpstr>
      <vt:lpstr>Сведения о целевых индикаторах (показателях) реализации муниципальной программы «Совершенствование институтов местного самоуправления Новоклязьминского сельского поселения»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 на 2023 год</vt:lpstr>
      <vt:lpstr>Слайд 22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 на 2023 год</vt:lpstr>
      <vt:lpstr>Слайд 24</vt:lpstr>
      <vt:lpstr>Муниципальная программа Новоклязьминского сельского поселения «Развитие культуры на территории  Новоклязьминского» на 2023год </vt:lpstr>
      <vt:lpstr>Слайд 26</vt:lpstr>
      <vt:lpstr>Слайд 27</vt:lpstr>
      <vt:lpstr>Слайд 28</vt:lpstr>
      <vt:lpstr>Участие граждан в публичных слушаниях по отчету об исполнении бюджета Новоклязьминского сельского поселения за 2021 год</vt:lpstr>
      <vt:lpstr>Слайд 30</vt:lpstr>
    </vt:vector>
  </TitlesOfParts>
  <Company>МУ "Финансовый отдел Южского мун.района"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Инжутова Лариса</dc:creator>
  <cp:lastModifiedBy>Пользователь</cp:lastModifiedBy>
  <cp:revision>657</cp:revision>
  <dcterms:created xsi:type="dcterms:W3CDTF">2014-05-19T11:10:35Z</dcterms:created>
  <dcterms:modified xsi:type="dcterms:W3CDTF">2024-08-01T07:08:04Z</dcterms:modified>
</cp:coreProperties>
</file>