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1" r:id="rId10"/>
    <p:sldId id="265" r:id="rId11"/>
    <p:sldId id="270" r:id="rId12"/>
    <p:sldId id="272" r:id="rId13"/>
    <p:sldId id="266" r:id="rId14"/>
    <p:sldId id="267" r:id="rId15"/>
    <p:sldId id="269" r:id="rId16"/>
    <p:sldId id="268" r:id="rId17"/>
    <p:sldId id="297" r:id="rId18"/>
    <p:sldId id="273" r:id="rId19"/>
    <p:sldId id="274" r:id="rId20"/>
    <p:sldId id="276" r:id="rId21"/>
    <p:sldId id="292" r:id="rId22"/>
    <p:sldId id="277" r:id="rId23"/>
    <p:sldId id="293" r:id="rId24"/>
    <p:sldId id="278" r:id="rId25"/>
    <p:sldId id="294" r:id="rId26"/>
    <p:sldId id="279" r:id="rId27"/>
    <p:sldId id="295" r:id="rId28"/>
    <p:sldId id="282" r:id="rId29"/>
    <p:sldId id="300" r:id="rId30"/>
    <p:sldId id="299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785BA3"/>
    <a:srgbClr val="FF66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193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2281629726840277"/>
          <c:y val="4.339964327999241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410.6</c:v>
                </c:pt>
                <c:pt idx="1">
                  <c:v>410.6</c:v>
                </c:pt>
                <c:pt idx="2">
                  <c:v>410.6</c:v>
                </c:pt>
              </c:numCache>
            </c:numRef>
          </c:val>
        </c:ser>
        <c:dLbls>
          <c:showVal val="1"/>
        </c:dLbls>
        <c:overlap val="-25"/>
        <c:axId val="48818816"/>
        <c:axId val="84758912"/>
      </c:barChart>
      <c:catAx>
        <c:axId val="48818816"/>
        <c:scaling>
          <c:orientation val="minMax"/>
        </c:scaling>
        <c:axPos val="b"/>
        <c:majorTickMark val="none"/>
        <c:tickLblPos val="nextTo"/>
        <c:crossAx val="84758912"/>
        <c:crosses val="autoZero"/>
        <c:auto val="1"/>
        <c:lblAlgn val="ctr"/>
        <c:lblOffset val="100"/>
      </c:catAx>
      <c:valAx>
        <c:axId val="84758912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4881881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5449666590334E-2"/>
          <c:y val="0"/>
          <c:w val="0.90090090090090058"/>
          <c:h val="0.78289770032882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</c:f>
              <c:strCache>
                <c:ptCount val="1"/>
                <c:pt idx="0">
                  <c:v>Организация уличного освещения - 380,0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7689664964224722E-2"/>
          <c:y val="0.4941472218780138"/>
          <c:w val="0.97087820103568745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33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05"/>
          <c:w val="0.97087820103568712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2350736539477504E-2"/>
          <c:y val="0"/>
          <c:w val="0.95764945088754805"/>
          <c:h val="0.871980029355989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</c:f>
              <c:strCache>
                <c:ptCount val="1"/>
                <c:pt idx="0">
                  <c:v>Финансирование программы за счёт средств местного бюджета -1883,0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1731.4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820194075843E-2"/>
          <c:y val="0.61174828626325051"/>
          <c:w val="0.97087820103568756"/>
          <c:h val="0.35866667875410674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55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27"/>
          <c:w val="0.97087820103568734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347603100789314E-2"/>
          <c:y val="0"/>
          <c:w val="0.90090090090090058"/>
          <c:h val="0.78289770032882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Прозвонка системы пожарной (охранной) сигнализации-30,0 тыс.руб.</c:v>
                </c:pt>
                <c:pt idx="1">
                  <c:v>Обкос территории сельского поселения -5,0 тыс.руб.</c:v>
                </c:pt>
                <c:pt idx="2">
                  <c:v>Опашка территории (обновление минирализированных полос) -10,0 тыс.руб.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53.8</c:v>
                </c:pt>
                <c:pt idx="1">
                  <c:v>15.4</c:v>
                </c:pt>
                <c:pt idx="2">
                  <c:v>30.8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1241704560708639E-2"/>
          <c:y val="0.62563106552249714"/>
          <c:w val="0.90095418526411153"/>
          <c:h val="0.3742077584788124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77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44"/>
          <c:w val="0.97087820103568756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0995895234294281E-3"/>
          <c:y val="0.12151287232897692"/>
          <c:w val="0.43274995139496847"/>
          <c:h val="0.811347560062935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66FF"/>
              </a:solidFill>
            </c:spPr>
          </c:dPt>
          <c:dPt>
            <c:idx val="5"/>
            <c:spPr>
              <a:solidFill>
                <a:srgbClr val="785BA3"/>
              </a:solidFill>
            </c:spPr>
          </c:dPt>
          <c:dLbls>
            <c:delete val="1"/>
          </c:dLbls>
          <c:cat>
            <c:strRef>
              <c:f>Лист1!$A$2:$A$9</c:f>
              <c:strCache>
                <c:ptCount val="8"/>
                <c:pt idx="0">
                  <c:v>Резерный фонд администрации Новоклязьминского сельского поселения -33,1тыс.руб.</c:v>
                </c:pt>
                <c:pt idx="1">
                  <c:v>Опубликование сведений и нормативно-правовых актов с редствах массовой информации -4,0 тыс.руб.</c:v>
                </c:pt>
                <c:pt idx="2">
                  <c:v>Организация дополнительного пенсионного обеспечения отдельных категорий граждан - 85,0 тыс.руб.</c:v>
                </c:pt>
                <c:pt idx="3">
                  <c:v>Осуществление деятельности по молодежной политике-0,5тыс.руб.</c:v>
                </c:pt>
                <c:pt idx="4">
                  <c:v>Укрепление материально-технической базы органов местного самоуправления -2,0 тыс.руб.</c:v>
                </c:pt>
                <c:pt idx="5">
                  <c:v>Исполнение переданных полномочий от Южского муницпального района- 1 430,5 тыс.руб.</c:v>
                </c:pt>
                <c:pt idx="6">
                  <c:v>Осуществление первичного воинского учета на территориях, где отсутствуют военные комиссариат-158,1тыс.руб.</c:v>
                </c:pt>
                <c:pt idx="7">
                  <c:v>Обеспечение деятельности по проведению выборов-26,3тыс.руб.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33.1</c:v>
                </c:pt>
                <c:pt idx="1">
                  <c:v>4</c:v>
                </c:pt>
                <c:pt idx="2" formatCode="0.0">
                  <c:v>85</c:v>
                </c:pt>
                <c:pt idx="3" formatCode="0.0">
                  <c:v>0.5</c:v>
                </c:pt>
                <c:pt idx="4">
                  <c:v>2</c:v>
                </c:pt>
                <c:pt idx="5">
                  <c:v>1430.5</c:v>
                </c:pt>
                <c:pt idx="6">
                  <c:v>158.1</c:v>
                </c:pt>
                <c:pt idx="7">
                  <c:v>26.3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2822394751270981"/>
          <c:y val="0"/>
          <c:w val="0.56251678459398058"/>
          <c:h val="0.9683622507343944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585E-2"/>
          <c:y val="0.11469375229670722"/>
          <c:w val="0.60493827160493863"/>
          <c:h val="0.7698584123658935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культуры в Новоклязьминском сельском поселении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1883</c:v>
                </c:pt>
                <c:pt idx="1">
                  <c:v>1583</c:v>
                </c:pt>
                <c:pt idx="2">
                  <c:v>1583</c:v>
                </c:pt>
              </c:numCache>
            </c:numRef>
          </c:val>
        </c:ser>
        <c:dLbls>
          <c:showVal val="1"/>
        </c:dLbls>
        <c:axId val="108245760"/>
        <c:axId val="108247296"/>
      </c:barChart>
      <c:catAx>
        <c:axId val="108245760"/>
        <c:scaling>
          <c:orientation val="minMax"/>
        </c:scaling>
        <c:axPos val="b"/>
        <c:majorTickMark val="none"/>
        <c:tickLblPos val="nextTo"/>
        <c:crossAx val="108247296"/>
        <c:crosses val="autoZero"/>
        <c:auto val="1"/>
        <c:lblAlgn val="ctr"/>
        <c:lblOffset val="100"/>
      </c:catAx>
      <c:valAx>
        <c:axId val="108247296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1082457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32981544741292"/>
          <c:y val="0.12426399832901112"/>
          <c:w val="0.34670184552588212"/>
          <c:h val="0.5813109611202053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ru-RU" dirty="0" smtClean="0"/>
                      <a:t>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Земельный налог -250тыс.руб.</c:v>
                </c:pt>
                <c:pt idx="1">
                  <c:v>Налог на имущество физических лиц -60тыс.руб.</c:v>
                </c:pt>
                <c:pt idx="2">
                  <c:v>Налог на доходы физических лиц - 100,0тыс.руб.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250</c:v>
                </c:pt>
                <c:pt idx="1">
                  <c:v>60</c:v>
                </c:pt>
                <c:pt idx="2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567901234568921"/>
          <c:y val="0.11167195246224072"/>
          <c:w val="0.39506172839506642"/>
          <c:h val="0.74877917145183526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/>
              <a:t>(тыс.руб.)</a:t>
            </a:r>
          </a:p>
        </c:rich>
      </c:tx>
      <c:layout>
        <c:manualLayout>
          <c:xMode val="edge"/>
          <c:yMode val="edge"/>
          <c:x val="0.822816297268403"/>
          <c:y val="4.3399643279992399E-2"/>
        </c:manualLayout>
      </c:layout>
    </c:title>
    <c:view3D>
      <c:perspective val="30"/>
    </c:view3D>
    <c:plotArea>
      <c:layout>
        <c:manualLayout>
          <c:layoutTarget val="inner"/>
          <c:xMode val="edge"/>
          <c:yMode val="edge"/>
          <c:x val="1.6975308641975509E-2"/>
          <c:y val="0.17417707394965498"/>
          <c:w val="0.9521604938271605"/>
          <c:h val="0.560819554233965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4620.9000000000005</c:v>
                </c:pt>
                <c:pt idx="1">
                  <c:v>4021.5</c:v>
                </c:pt>
                <c:pt idx="2" formatCode="#,##0.0">
                  <c:v>3312.5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158.13999999999999</c:v>
                </c:pt>
                <c:pt idx="1">
                  <c:v>173.2</c:v>
                </c:pt>
                <c:pt idx="2">
                  <c:v>179.5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dLbls>
            <c:dLbl>
              <c:idx val="0"/>
              <c:layout>
                <c:manualLayout>
                  <c:x val="1.6350739633958829E-2"/>
                  <c:y val="-4.3578279326072757E-2"/>
                </c:manualLayout>
              </c:layout>
              <c:showVal val="1"/>
            </c:dLbl>
            <c:dLbl>
              <c:idx val="1"/>
              <c:layout>
                <c:manualLayout>
                  <c:x val="1.9323601385587717E-2"/>
                  <c:y val="-6.4085704891283582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Лист1!$E$2:$E$4</c:f>
              <c:numCache>
                <c:formatCode>#,##0.0</c:formatCode>
                <c:ptCount val="3"/>
                <c:pt idx="0">
                  <c:v>1430.5</c:v>
                </c:pt>
                <c:pt idx="1">
                  <c:v>1269.5999999999999</c:v>
                </c:pt>
                <c:pt idx="2">
                  <c:v>1269.5999999999999</c:v>
                </c:pt>
              </c:numCache>
            </c:numRef>
          </c:val>
        </c:ser>
        <c:dLbls>
          <c:showVal val="1"/>
        </c:dLbls>
        <c:shape val="cylinder"/>
        <c:axId val="94253056"/>
        <c:axId val="94254592"/>
        <c:axId val="103972352"/>
      </c:bar3DChart>
      <c:catAx>
        <c:axId val="94253056"/>
        <c:scaling>
          <c:orientation val="minMax"/>
        </c:scaling>
        <c:axPos val="b"/>
        <c:majorTickMark val="none"/>
        <c:tickLblPos val="nextTo"/>
        <c:crossAx val="94254592"/>
        <c:crosses val="autoZero"/>
        <c:auto val="1"/>
        <c:lblAlgn val="ctr"/>
        <c:lblOffset val="100"/>
      </c:catAx>
      <c:valAx>
        <c:axId val="94254592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94253056"/>
        <c:crosses val="autoZero"/>
        <c:crossBetween val="between"/>
      </c:valAx>
      <c:serAx>
        <c:axId val="103972352"/>
        <c:scaling>
          <c:orientation val="minMax"/>
        </c:scaling>
        <c:axPos val="b"/>
        <c:tickLblPos val="nextTo"/>
        <c:crossAx val="94254592"/>
        <c:crosses val="autoZero"/>
      </c:serAx>
    </c:plotArea>
    <c:legend>
      <c:legendPos val="t"/>
      <c:layout>
        <c:manualLayout>
          <c:xMode val="edge"/>
          <c:yMode val="edge"/>
          <c:x val="3.4709916577285991E-3"/>
          <c:y val="0"/>
          <c:w val="0.99504257746645697"/>
          <c:h val="7.1148454182152349E-2"/>
        </c:manualLayout>
      </c:layout>
      <c:spPr>
        <a:ln cmpd="sng">
          <a:gradFill>
            <a:gsLst>
              <a:gs pos="0">
                <a:schemeClr val="tx1"/>
              </a:gs>
              <a:gs pos="50000">
                <a:srgbClr val="0F6FC6">
                  <a:tint val="44500"/>
                  <a:satMod val="160000"/>
                </a:srgbClr>
              </a:gs>
              <a:gs pos="100000">
                <a:srgbClr val="0F6FC6">
                  <a:tint val="23500"/>
                  <a:satMod val="160000"/>
                </a:srgbClr>
              </a:gs>
            </a:gsLst>
            <a:lin ang="5400000" scaled="0"/>
          </a:gradFill>
        </a:ln>
      </c:spPr>
      <c:txPr>
        <a:bodyPr/>
        <a:lstStyle/>
        <a:p>
          <a:pPr>
            <a:defRPr baseline="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rotY val="1"/>
      <c:perspective val="30"/>
    </c:view3D>
    <c:plotArea>
      <c:layout>
        <c:manualLayout>
          <c:layoutTarget val="inner"/>
          <c:xMode val="edge"/>
          <c:yMode val="edge"/>
          <c:x val="1.2217685511126448E-4"/>
          <c:y val="0.34156582414567432"/>
          <c:w val="0.79969759246016991"/>
          <c:h val="0.557995190725610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dPt>
            <c:idx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92.2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  <c:separator> </c:separator>
            </c:dLbl>
            <c:dLbl>
              <c:idx val="1"/>
              <c:layout>
                <c:manualLayout>
                  <c:x val="-3.2451830393475892E-2"/>
                  <c:y val="5.06669086871102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1.7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3.8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layout>
                <c:manualLayout>
                  <c:x val="4.676874757795129E-2"/>
                  <c:y val="2.230076022892296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Дотация на выравние бюджетной обеспеченности 4 620,9 тыс.руб.</c:v>
                </c:pt>
                <c:pt idx="1">
                  <c:v>Субсидии бюджетам сельских поселений-0</c:v>
                </c:pt>
                <c:pt idx="2">
                  <c:v>Межбюджетные трансферты -1 430,5тыс.руб.</c:v>
                </c:pt>
                <c:pt idx="3">
                  <c:v>Субвенция на осуществление первичного воинского учёта -158,1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3866.1</c:v>
                </c:pt>
                <c:pt idx="1">
                  <c:v>0</c:v>
                </c:pt>
                <c:pt idx="2">
                  <c:v>1349.9</c:v>
                </c:pt>
                <c:pt idx="3" formatCode="0.0">
                  <c:v>120.6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54214048830300265"/>
          <c:y val="6.3367216195438975E-2"/>
          <c:w val="0.45785951169699834"/>
          <c:h val="0.3215371276480227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5.7620594081581412E-2"/>
          <c:y val="5.4238360536409187E-2"/>
          <c:w val="0.57031930608689063"/>
          <c:h val="0.9049066323245333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(тыс.руб.)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explosion val="32"/>
          <c:dPt>
            <c:idx val="0"/>
            <c:explosion val="1"/>
          </c:dPt>
          <c:dPt>
            <c:idx val="1"/>
            <c:explosion val="17"/>
            <c:spPr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explosion val="18"/>
            <c:spPr>
              <a:solidFill>
                <a:srgbClr val="92D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explosion val="18"/>
            <c:spPr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explosion val="19"/>
            <c:spPr>
              <a:solidFill>
                <a:schemeClr val="accent4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explosion val="4"/>
            <c:spPr>
              <a:solidFill>
                <a:srgbClr val="CC33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explosion val="16"/>
            <c:spPr>
              <a:solidFill>
                <a:srgbClr val="FFFF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Общегосударственные вопросы -2 544,3тыс.руб.</c:v>
                </c:pt>
                <c:pt idx="1">
                  <c:v>Национальная оборона - 158,1тыс.руб.</c:v>
                </c:pt>
                <c:pt idx="2">
                  <c:v>Национальная безопасность и правоохранительная деятельность 40,0 тыс.руб.</c:v>
                </c:pt>
                <c:pt idx="3">
                  <c:v>Национальная экономика 1064 тыс.руб.</c:v>
                </c:pt>
                <c:pt idx="4">
                  <c:v>Жилищно-коммунальное хозяйство - 845,1тыс.руб.</c:v>
                </c:pt>
                <c:pt idx="5">
                  <c:v>Образование -0,5тыс.руб.</c:v>
                </c:pt>
                <c:pt idx="6">
                  <c:v>Культура и кинематография - 1883тыс.руб.</c:v>
                </c:pt>
                <c:pt idx="7">
                  <c:v>Социальная политика - 85,0 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2110</c:v>
                </c:pt>
                <c:pt idx="1">
                  <c:v>95.5</c:v>
                </c:pt>
                <c:pt idx="2">
                  <c:v>90</c:v>
                </c:pt>
                <c:pt idx="3">
                  <c:v>499.1</c:v>
                </c:pt>
                <c:pt idx="4">
                  <c:v>822.2</c:v>
                </c:pt>
                <c:pt idx="5">
                  <c:v>1.9000000000000001</c:v>
                </c:pt>
                <c:pt idx="6">
                  <c:v>1552.9</c:v>
                </c:pt>
                <c:pt idx="7">
                  <c:v>85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816260959435691"/>
          <c:y val="0"/>
          <c:w val="0.46183739040564292"/>
          <c:h val="1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505E-2"/>
          <c:y val="6.8400799464714945E-2"/>
          <c:w val="0.63734567901234573"/>
          <c:h val="0.802338204193385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 рамках муниципальных программ Новоклязьминского сельского поселения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4821</c:v>
                </c:pt>
                <c:pt idx="1">
                  <c:v>4123</c:v>
                </c:pt>
                <c:pt idx="2">
                  <c:v>3413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направления расходов</c:v>
                </c:pt>
              </c:strCache>
            </c:strRef>
          </c:tx>
          <c:spPr>
            <a:solidFill>
              <a:srgbClr val="00FF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1799.1</c:v>
                </c:pt>
                <c:pt idx="1">
                  <c:v>1641.2</c:v>
                </c:pt>
                <c:pt idx="2">
                  <c:v>1573</c:v>
                </c:pt>
              </c:numCache>
            </c:numRef>
          </c:val>
        </c:ser>
        <c:dLbls>
          <c:showVal val="1"/>
        </c:dLbls>
        <c:overlap val="-25"/>
        <c:axId val="105619840"/>
        <c:axId val="105621376"/>
      </c:barChart>
      <c:catAx>
        <c:axId val="105619840"/>
        <c:scaling>
          <c:orientation val="minMax"/>
        </c:scaling>
        <c:axPos val="b"/>
        <c:majorTickMark val="none"/>
        <c:tickLblPos val="nextTo"/>
        <c:crossAx val="105621376"/>
        <c:crosses val="autoZero"/>
        <c:auto val="1"/>
        <c:lblAlgn val="ctr"/>
        <c:lblOffset val="100"/>
      </c:catAx>
      <c:valAx>
        <c:axId val="105621376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056198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6347416642364165"/>
          <c:y val="0.11968186352828412"/>
          <c:w val="0.32428623505395643"/>
          <c:h val="0.7993519442242820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3828011081948133E-2"/>
          <c:y val="0.10879276772852785"/>
          <c:w val="0.43274995139496841"/>
          <c:h val="0.8113475600629351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Лист1!$A$2:$A$6</c:f>
              <c:strCache>
                <c:ptCount val="4"/>
                <c:pt idx="0">
                  <c:v>"Совершенствование институтов местного самоуправления
Новоклязьминского сельского поселения " - 2 417,0тыс.руб.</c:v>
                </c:pt>
                <c:pt idx="1">
                  <c:v>"Энергоэффективность и энергосбережение в Новоклязьминском сельском поселении " -481,0  тыс.руб.</c:v>
                </c:pt>
                <c:pt idx="2">
                  <c:v>"Пожарная безопасность Новоклязьминского сельского поселения" -40,0 тыс.руб.</c:v>
                </c:pt>
                <c:pt idx="3">
                  <c:v>"Развитие культуры на территории Новоклязьминского сельского поселения " -  1883,0тыс.руб.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2080</c:v>
                </c:pt>
                <c:pt idx="1">
                  <c:v>345</c:v>
                </c:pt>
                <c:pt idx="2" formatCode="0.0">
                  <c:v>50</c:v>
                </c:pt>
                <c:pt idx="3" formatCode="0.0">
                  <c:v>1535.5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2742566847410965"/>
          <c:y val="3.1272126372520651E-2"/>
          <c:w val="0.45424041033216078"/>
          <c:h val="0.96872787362748736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77927530391778E-2"/>
          <c:y val="0"/>
          <c:w val="0.91304833007697961"/>
          <c:h val="0.78892865427705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Содержание главы сельского поселения - 634,0тыс.руб.</c:v>
                </c:pt>
                <c:pt idx="1">
                  <c:v>Обеспечение деятельности администрации- 1783,0тыс.руб.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21.7</c:v>
                </c:pt>
                <c:pt idx="1">
                  <c:v>78.3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58724765136471102"/>
          <c:w val="0.97087820103568734"/>
          <c:h val="0.3996283185014273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11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88"/>
          <c:w val="0.97087820103568689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0EF51-2033-4F27-BE53-824BD8F6D2B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FB6AD13F-0DF6-4D41-80FB-CACDCB7EDEF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ДОХОДЫ БЮДЖЕТА поступающие в бюджет денежные средства</a:t>
          </a:r>
          <a:endParaRPr lang="ru-RU" dirty="0"/>
        </a:p>
      </dgm:t>
    </dgm:pt>
    <dgm:pt modelId="{DCB5283B-1E55-4095-B42C-5D338AD9AFB5}" type="parTrans" cxnId="{2499DBF1-4A87-4DDE-A61A-E7B43B8FE43F}">
      <dgm:prSet/>
      <dgm:spPr/>
      <dgm:t>
        <a:bodyPr/>
        <a:lstStyle/>
        <a:p>
          <a:endParaRPr lang="ru-RU"/>
        </a:p>
      </dgm:t>
    </dgm:pt>
    <dgm:pt modelId="{C5E03C01-7986-4CD7-BD60-CE845C3D8C94}" type="sibTrans" cxnId="{2499DBF1-4A87-4DDE-A61A-E7B43B8FE43F}">
      <dgm:prSet/>
      <dgm:spPr/>
      <dgm:t>
        <a:bodyPr/>
        <a:lstStyle/>
        <a:p>
          <a:endParaRPr lang="ru-RU" dirty="0"/>
        </a:p>
      </dgm:t>
    </dgm:pt>
    <dgm:pt modelId="{F7267C30-279A-4300-AFCC-9C54AF8ADE87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dirty="0" smtClean="0"/>
            <a:t>РАСХОДЫ БЮДЖЕТА выплачиваемые из бюджета денежные средства</a:t>
          </a:r>
          <a:endParaRPr lang="ru-RU" dirty="0"/>
        </a:p>
      </dgm:t>
    </dgm:pt>
    <dgm:pt modelId="{4FC37803-8822-4233-BDED-DFFD8EF5863D}" type="parTrans" cxnId="{20740A2F-B924-4B4F-91F2-477A528F0149}">
      <dgm:prSet/>
      <dgm:spPr/>
      <dgm:t>
        <a:bodyPr/>
        <a:lstStyle/>
        <a:p>
          <a:endParaRPr lang="ru-RU"/>
        </a:p>
      </dgm:t>
    </dgm:pt>
    <dgm:pt modelId="{C6AED012-ED93-45FB-8D98-A53149E4FD1B}" type="sibTrans" cxnId="{20740A2F-B924-4B4F-91F2-477A528F0149}">
      <dgm:prSet/>
      <dgm:spPr/>
      <dgm:t>
        <a:bodyPr/>
        <a:lstStyle/>
        <a:p>
          <a:endParaRPr lang="ru-RU" dirty="0"/>
        </a:p>
      </dgm:t>
    </dgm:pt>
    <dgm:pt modelId="{AEB812D7-5E5B-4B21-843B-4F39A88B9ACF}">
      <dgm:prSet phldrT="[Текст]"/>
      <dgm:spPr/>
      <dgm:t>
        <a:bodyPr/>
        <a:lstStyle/>
        <a:p>
          <a:r>
            <a:rPr lang="ru-RU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dirty="0"/>
        </a:p>
      </dgm:t>
    </dgm:pt>
    <dgm:pt modelId="{356E3A8B-99E4-42CD-88B7-26744B09689A}" type="parTrans" cxnId="{032C3575-0326-4654-A752-8D451D42239C}">
      <dgm:prSet/>
      <dgm:spPr/>
      <dgm:t>
        <a:bodyPr/>
        <a:lstStyle/>
        <a:p>
          <a:endParaRPr lang="ru-RU"/>
        </a:p>
      </dgm:t>
    </dgm:pt>
    <dgm:pt modelId="{9B6DF568-1E1B-41D6-85E9-5FC1772E348C}" type="sibTrans" cxnId="{032C3575-0326-4654-A752-8D451D42239C}">
      <dgm:prSet/>
      <dgm:spPr/>
      <dgm:t>
        <a:bodyPr/>
        <a:lstStyle/>
        <a:p>
          <a:endParaRPr lang="ru-RU"/>
        </a:p>
      </dgm:t>
    </dgm:pt>
    <dgm:pt modelId="{43138FD3-3271-4ADB-9A33-A9B6F641969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097F2AF7-B818-4F8F-B4FA-89D40D6183D3}" type="parTrans" cxnId="{68BA55F9-F5C1-4255-8298-FAD658BEC163}">
      <dgm:prSet/>
      <dgm:spPr/>
      <dgm:t>
        <a:bodyPr/>
        <a:lstStyle/>
        <a:p>
          <a:endParaRPr lang="ru-RU"/>
        </a:p>
      </dgm:t>
    </dgm:pt>
    <dgm:pt modelId="{90B85C13-4301-493A-AAFD-DC1A00878354}" type="sibTrans" cxnId="{68BA55F9-F5C1-4255-8298-FAD658BEC163}">
      <dgm:prSet/>
      <dgm:spPr/>
      <dgm:t>
        <a:bodyPr/>
        <a:lstStyle/>
        <a:p>
          <a:endParaRPr lang="ru-RU"/>
        </a:p>
      </dgm:t>
    </dgm:pt>
    <dgm:pt modelId="{60301036-3CED-43A4-9D1F-A4E8F2BB9E7B}" type="pres">
      <dgm:prSet presAssocID="{B390EF51-2033-4F27-BE53-824BD8F6D2B8}" presName="Name0" presStyleCnt="0">
        <dgm:presLayoutVars>
          <dgm:dir/>
          <dgm:resizeHandles val="exact"/>
        </dgm:presLayoutVars>
      </dgm:prSet>
      <dgm:spPr/>
    </dgm:pt>
    <dgm:pt modelId="{8C3B3060-94EA-42ED-A17E-04A2FFCEEAC0}" type="pres">
      <dgm:prSet presAssocID="{B390EF51-2033-4F27-BE53-824BD8F6D2B8}" presName="vNodes" presStyleCnt="0"/>
      <dgm:spPr/>
    </dgm:pt>
    <dgm:pt modelId="{CB841E8E-4976-4DD8-9402-F7E4DAB395EF}" type="pres">
      <dgm:prSet presAssocID="{FB6AD13F-0DF6-4D41-80FB-CACDCB7EDE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57637-AB2A-460A-87C0-26F7E3FA0197}" type="pres">
      <dgm:prSet presAssocID="{C5E03C01-7986-4CD7-BD60-CE845C3D8C94}" presName="spacerT" presStyleCnt="0"/>
      <dgm:spPr/>
    </dgm:pt>
    <dgm:pt modelId="{F07563D8-970C-453B-92CA-504CCEEDA0DE}" type="pres">
      <dgm:prSet presAssocID="{C5E03C01-7986-4CD7-BD60-CE845C3D8C94}" presName="sibTrans" presStyleLbl="sibTrans2D1" presStyleIdx="0" presStyleCnt="2" custScaleX="65425" custScaleY="42317"/>
      <dgm:spPr/>
      <dgm:t>
        <a:bodyPr/>
        <a:lstStyle/>
        <a:p>
          <a:endParaRPr lang="ru-RU"/>
        </a:p>
      </dgm:t>
    </dgm:pt>
    <dgm:pt modelId="{45C26607-24F0-4E46-BBAB-5EF2220BBDCC}" type="pres">
      <dgm:prSet presAssocID="{C5E03C01-7986-4CD7-BD60-CE845C3D8C94}" presName="spacerB" presStyleCnt="0"/>
      <dgm:spPr/>
    </dgm:pt>
    <dgm:pt modelId="{16994547-C433-4098-84AF-40FA8BE6C4CD}" type="pres">
      <dgm:prSet presAssocID="{F7267C30-279A-4300-AFCC-9C54AF8ADE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F670D-A6B5-4C64-8CB2-17ACE8C495AA}" type="pres">
      <dgm:prSet presAssocID="{B390EF51-2033-4F27-BE53-824BD8F6D2B8}" presName="sibTransLast" presStyleLbl="sibTrans2D1" presStyleIdx="1" presStyleCnt="2" custAng="99628" custScaleX="357062" custScaleY="93648" custLinFactX="-201166" custLinFactNeighborX="-300000" custLinFactNeighborY="8308"/>
      <dgm:spPr/>
      <dgm:t>
        <a:bodyPr/>
        <a:lstStyle/>
        <a:p>
          <a:endParaRPr lang="ru-RU"/>
        </a:p>
      </dgm:t>
    </dgm:pt>
    <dgm:pt modelId="{599FACE5-D730-44D9-BEA2-C0DE3932AC49}" type="pres">
      <dgm:prSet presAssocID="{B390EF51-2033-4F27-BE53-824BD8F6D2B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B066474-52C0-494A-B824-07DBAA14EA12}" type="pres">
      <dgm:prSet presAssocID="{B390EF51-2033-4F27-BE53-824BD8F6D2B8}" presName="lastNode" presStyleLbl="node1" presStyleIdx="2" presStyleCnt="3" custScaleX="76375" custScaleY="74128" custLinFactX="-10343" custLinFactNeighborX="-100000" custLinFactNeighborY="-2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44394-EC79-450D-853C-88E76EFBBAA1}" type="presOf" srcId="{C6AED012-ED93-45FB-8D98-A53149E4FD1B}" destId="{599FACE5-D730-44D9-BEA2-C0DE3932AC49}" srcOrd="1" destOrd="0" presId="urn:microsoft.com/office/officeart/2005/8/layout/equation2"/>
    <dgm:cxn modelId="{671894F2-52CB-43A5-AB54-781FCE1B117A}" type="presOf" srcId="{FB6AD13F-0DF6-4D41-80FB-CACDCB7EDEFF}" destId="{CB841E8E-4976-4DD8-9402-F7E4DAB395EF}" srcOrd="0" destOrd="0" presId="urn:microsoft.com/office/officeart/2005/8/layout/equation2"/>
    <dgm:cxn modelId="{2499DBF1-4A87-4DDE-A61A-E7B43B8FE43F}" srcId="{B390EF51-2033-4F27-BE53-824BD8F6D2B8}" destId="{FB6AD13F-0DF6-4D41-80FB-CACDCB7EDEFF}" srcOrd="0" destOrd="0" parTransId="{DCB5283B-1E55-4095-B42C-5D338AD9AFB5}" sibTransId="{C5E03C01-7986-4CD7-BD60-CE845C3D8C94}"/>
    <dgm:cxn modelId="{20740A2F-B924-4B4F-91F2-477A528F0149}" srcId="{B390EF51-2033-4F27-BE53-824BD8F6D2B8}" destId="{F7267C30-279A-4300-AFCC-9C54AF8ADE87}" srcOrd="1" destOrd="0" parTransId="{4FC37803-8822-4233-BDED-DFFD8EF5863D}" sibTransId="{C6AED012-ED93-45FB-8D98-A53149E4FD1B}"/>
    <dgm:cxn modelId="{D5B47F52-4C65-4835-BB13-B5C421E42F8C}" type="presOf" srcId="{C6AED012-ED93-45FB-8D98-A53149E4FD1B}" destId="{886F670D-A6B5-4C64-8CB2-17ACE8C495AA}" srcOrd="0" destOrd="0" presId="urn:microsoft.com/office/officeart/2005/8/layout/equation2"/>
    <dgm:cxn modelId="{218BD07B-79BB-45C5-86D7-821A648FA975}" type="presOf" srcId="{AEB812D7-5E5B-4B21-843B-4F39A88B9ACF}" destId="{3B066474-52C0-494A-B824-07DBAA14EA12}" srcOrd="0" destOrd="0" presId="urn:microsoft.com/office/officeart/2005/8/layout/equation2"/>
    <dgm:cxn modelId="{7652FF28-2C50-497C-A120-D4444EC4F201}" type="presOf" srcId="{F7267C30-279A-4300-AFCC-9C54AF8ADE87}" destId="{16994547-C433-4098-84AF-40FA8BE6C4CD}" srcOrd="0" destOrd="0" presId="urn:microsoft.com/office/officeart/2005/8/layout/equation2"/>
    <dgm:cxn modelId="{76C817FA-F9C6-4170-BEAD-51B667B2F930}" type="presOf" srcId="{B390EF51-2033-4F27-BE53-824BD8F6D2B8}" destId="{60301036-3CED-43A4-9D1F-A4E8F2BB9E7B}" srcOrd="0" destOrd="0" presId="urn:microsoft.com/office/officeart/2005/8/layout/equation2"/>
    <dgm:cxn modelId="{032C3575-0326-4654-A752-8D451D42239C}" srcId="{B390EF51-2033-4F27-BE53-824BD8F6D2B8}" destId="{AEB812D7-5E5B-4B21-843B-4F39A88B9ACF}" srcOrd="2" destOrd="0" parTransId="{356E3A8B-99E4-42CD-88B7-26744B09689A}" sibTransId="{9B6DF568-1E1B-41D6-85E9-5FC1772E348C}"/>
    <dgm:cxn modelId="{68BA55F9-F5C1-4255-8298-FAD658BEC163}" srcId="{F7267C30-279A-4300-AFCC-9C54AF8ADE87}" destId="{43138FD3-3271-4ADB-9A33-A9B6F641969D}" srcOrd="0" destOrd="0" parTransId="{097F2AF7-B818-4F8F-B4FA-89D40D6183D3}" sibTransId="{90B85C13-4301-493A-AAFD-DC1A00878354}"/>
    <dgm:cxn modelId="{7A9E99B5-FEE4-4B9A-899D-8B5847E326DA}" type="presOf" srcId="{C5E03C01-7986-4CD7-BD60-CE845C3D8C94}" destId="{F07563D8-970C-453B-92CA-504CCEEDA0DE}" srcOrd="0" destOrd="0" presId="urn:microsoft.com/office/officeart/2005/8/layout/equation2"/>
    <dgm:cxn modelId="{B1D609A6-A175-4F21-8288-4FF4812ACB96}" type="presOf" srcId="{43138FD3-3271-4ADB-9A33-A9B6F641969D}" destId="{16994547-C433-4098-84AF-40FA8BE6C4CD}" srcOrd="0" destOrd="1" presId="urn:microsoft.com/office/officeart/2005/8/layout/equation2"/>
    <dgm:cxn modelId="{01693C68-1D94-4B82-8470-F28ABF6244E9}" type="presParOf" srcId="{60301036-3CED-43A4-9D1F-A4E8F2BB9E7B}" destId="{8C3B3060-94EA-42ED-A17E-04A2FFCEEAC0}" srcOrd="0" destOrd="0" presId="urn:microsoft.com/office/officeart/2005/8/layout/equation2"/>
    <dgm:cxn modelId="{EAE42595-4DD5-40A4-805C-B54AA44DC7B2}" type="presParOf" srcId="{8C3B3060-94EA-42ED-A17E-04A2FFCEEAC0}" destId="{CB841E8E-4976-4DD8-9402-F7E4DAB395EF}" srcOrd="0" destOrd="0" presId="urn:microsoft.com/office/officeart/2005/8/layout/equation2"/>
    <dgm:cxn modelId="{348E46E0-7CEE-4E5C-9407-6C43E0731671}" type="presParOf" srcId="{8C3B3060-94EA-42ED-A17E-04A2FFCEEAC0}" destId="{0DD57637-AB2A-460A-87C0-26F7E3FA0197}" srcOrd="1" destOrd="0" presId="urn:microsoft.com/office/officeart/2005/8/layout/equation2"/>
    <dgm:cxn modelId="{AAC80661-C8C1-4492-9826-4E98696EB7B6}" type="presParOf" srcId="{8C3B3060-94EA-42ED-A17E-04A2FFCEEAC0}" destId="{F07563D8-970C-453B-92CA-504CCEEDA0DE}" srcOrd="2" destOrd="0" presId="urn:microsoft.com/office/officeart/2005/8/layout/equation2"/>
    <dgm:cxn modelId="{A0AEEC99-42FD-44DC-8AE9-A9D809876656}" type="presParOf" srcId="{8C3B3060-94EA-42ED-A17E-04A2FFCEEAC0}" destId="{45C26607-24F0-4E46-BBAB-5EF2220BBDCC}" srcOrd="3" destOrd="0" presId="urn:microsoft.com/office/officeart/2005/8/layout/equation2"/>
    <dgm:cxn modelId="{6CDFC893-390B-4971-9E99-A2EC8726B254}" type="presParOf" srcId="{8C3B3060-94EA-42ED-A17E-04A2FFCEEAC0}" destId="{16994547-C433-4098-84AF-40FA8BE6C4CD}" srcOrd="4" destOrd="0" presId="urn:microsoft.com/office/officeart/2005/8/layout/equation2"/>
    <dgm:cxn modelId="{A52C98C3-9540-4C3C-BC9E-24705045FFBA}" type="presParOf" srcId="{60301036-3CED-43A4-9D1F-A4E8F2BB9E7B}" destId="{886F670D-A6B5-4C64-8CB2-17ACE8C495AA}" srcOrd="1" destOrd="0" presId="urn:microsoft.com/office/officeart/2005/8/layout/equation2"/>
    <dgm:cxn modelId="{D49FC1F8-1254-4E97-8589-7209FBCC18D1}" type="presParOf" srcId="{886F670D-A6B5-4C64-8CB2-17ACE8C495AA}" destId="{599FACE5-D730-44D9-BEA2-C0DE3932AC49}" srcOrd="0" destOrd="0" presId="urn:microsoft.com/office/officeart/2005/8/layout/equation2"/>
    <dgm:cxn modelId="{A8FB7283-849B-4652-9898-90CB360DEA89}" type="presParOf" srcId="{60301036-3CED-43A4-9D1F-A4E8F2BB9E7B}" destId="{3B066474-52C0-494A-B824-07DBAA14EA12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41E8E-4976-4DD8-9402-F7E4DAB395EF}">
      <dsp:nvSpPr>
        <dsp:cNvPr id="0" name=""/>
        <dsp:cNvSpPr/>
      </dsp:nvSpPr>
      <dsp:spPr>
        <a:xfrm>
          <a:off x="4052" y="267787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ДОХОДЫ БЮДЖЕТА поступающие в бюджет денежные средства</a:t>
          </a:r>
          <a:endParaRPr lang="ru-RU" sz="1300" kern="1200" dirty="0"/>
        </a:p>
      </dsp:txBody>
      <dsp:txXfrm>
        <a:off x="4052" y="267787"/>
        <a:ext cx="2026840" cy="2026840"/>
      </dsp:txXfrm>
    </dsp:sp>
    <dsp:sp modelId="{F07563D8-970C-453B-92CA-504CCEEDA0DE}">
      <dsp:nvSpPr>
        <dsp:cNvPr id="0" name=""/>
        <dsp:cNvSpPr/>
      </dsp:nvSpPr>
      <dsp:spPr>
        <a:xfrm>
          <a:off x="632914" y="2459207"/>
          <a:ext cx="769115" cy="49746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632914" y="2459207"/>
        <a:ext cx="769115" cy="497464"/>
      </dsp:txXfrm>
    </dsp:sp>
    <dsp:sp modelId="{16994547-C433-4098-84AF-40FA8BE6C4CD}">
      <dsp:nvSpPr>
        <dsp:cNvPr id="0" name=""/>
        <dsp:cNvSpPr/>
      </dsp:nvSpPr>
      <dsp:spPr>
        <a:xfrm>
          <a:off x="4052" y="3121251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РАСХОДЫ БЮДЖЕТА выплачиваемые из бюджета денежные средства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</dsp:txBody>
      <dsp:txXfrm>
        <a:off x="4052" y="3121251"/>
        <a:ext cx="2026840" cy="2026840"/>
      </dsp:txXfrm>
    </dsp:sp>
    <dsp:sp modelId="{886F670D-A6B5-4C64-8CB2-17ACE8C495AA}">
      <dsp:nvSpPr>
        <dsp:cNvPr id="0" name=""/>
        <dsp:cNvSpPr/>
      </dsp:nvSpPr>
      <dsp:spPr>
        <a:xfrm rot="21600000">
          <a:off x="619460" y="2381335"/>
          <a:ext cx="865081" cy="706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 rot="21600000">
        <a:off x="619460" y="2381335"/>
        <a:ext cx="865081" cy="706091"/>
      </dsp:txXfrm>
    </dsp:sp>
    <dsp:sp modelId="{3B066474-52C0-494A-B824-07DBAA14EA12}">
      <dsp:nvSpPr>
        <dsp:cNvPr id="0" name=""/>
        <dsp:cNvSpPr/>
      </dsp:nvSpPr>
      <dsp:spPr>
        <a:xfrm>
          <a:off x="2487138" y="1118005"/>
          <a:ext cx="3095998" cy="300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sz="1400" kern="1200" dirty="0"/>
        </a:p>
      </dsp:txBody>
      <dsp:txXfrm>
        <a:off x="2487138" y="1118005"/>
        <a:ext cx="3095998" cy="3004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0.36735</cdr:x>
      <cdr:y>0.29031</cdr:y>
    </cdr:from>
    <cdr:to>
      <cdr:x>0.70813</cdr:x>
      <cdr:y>0.39229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844824"/>
          <a:ext cx="1202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2025 год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0.36735</cdr:x>
      <cdr:y>0.36963</cdr:y>
    </cdr:from>
    <cdr:to>
      <cdr:x>0.83615</cdr:x>
      <cdr:y>0.51025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783" y="1345506"/>
          <a:ext cx="1121481" cy="511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2025 год</a:t>
          </a:r>
          <a:endParaRPr lang="ru-RU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15A1-09B3-4DC1-8335-F443D5A39E95}" type="datetimeFigureOut">
              <a:rPr lang="ru-RU" smtClean="0"/>
              <a:pPr/>
              <a:t>21.12.2024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236D-02F9-4C67-9972-536C0939C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32C62-3B22-444B-B6D2-0FA36CA0DB7F}" type="datetimeFigureOut">
              <a:rPr lang="ru-RU" smtClean="0"/>
              <a:pPr/>
              <a:t>21.12.2024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novokladm@mail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1"/>
            <a:ext cx="8134672" cy="1152127"/>
          </a:xfrm>
        </p:spPr>
        <p:txBody>
          <a:bodyPr anchor="t"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632848" cy="30243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решению  Совета Новоклязьминского сельского поселения Южского муниципального района «О бюджете Новоклязьминского сельского поселения 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годов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с.Новоклязьминское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2024 г.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налоговых и неналоговых доходов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2025 – 2027 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t"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налоговых доходов 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2025- 2027 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3049"/>
          <a:ext cx="8543956" cy="4954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429684" cy="48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 основным направлениям 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50112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Новоклязьминского сельского поселения на 2025– 2027 годы – программный бюджет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Бюджет Новоклязьминского сельского поселения на 2025-2027 годы сформирован в программной структуре расходов на основе 4-х муниципальных программ Новоклязьминского сельского поселения.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Новоклязьминского сельского поселения – это комплекс мероприятий, увязанных по ресурсам, срокам и исполнителям, направленных на достижение целей социального и экономического развития Новоклязьминского сельского поселения в определенной сфере.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имеет цель, мероприятия и показатели эффективности, направленные на достижение заданного результата. При этом значение каждого показателя является индикатором по конкретному направлению деятельности и сигнализирует о плохом или хорошем результате, необходимости принятия новых решений.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 anchor="t">
            <a:norm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бюджетных ассигнований  бюджета Новоклязьминского сельского поселения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разделам и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подразделам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классификации расходов бюджетов на 2025 год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плановый период 2026 и 2027 годов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285860"/>
          <a:ext cx="8215370" cy="5281535"/>
        </p:xfrm>
        <a:graphic>
          <a:graphicData uri="http://schemas.openxmlformats.org/drawingml/2006/table">
            <a:tbl>
              <a:tblPr/>
              <a:tblGrid>
                <a:gridCol w="642942"/>
                <a:gridCol w="5196728"/>
                <a:gridCol w="875502"/>
                <a:gridCol w="785818"/>
                <a:gridCol w="714380"/>
              </a:tblGrid>
              <a:tr h="809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Раздел, подраздел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latin typeface="Times New Roman"/>
                          <a:ea typeface="Times New Roman"/>
                        </a:rPr>
                        <a:t>Сумма, руб.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2025 год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2026 год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2027  год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ОБЩЕГОСУДАРСТВЕННЫЕ ВОПРОСЫ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2 544 337,60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2 411 742,00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1 765 900,00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0102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634 000,00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634 000,00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634 000,00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Функционирование Правительства Российской Федерации, высших исполнительных органов субъектов Российской Федерации, местных администраций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1 783 000,00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1 666 000,00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1 096 000,00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0106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59 542,00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59 542,00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Обеспечение проведения выборов и референдумов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26 294,14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0111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Резервные фонды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33 100,00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29 200,00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25 900,00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0113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Другие общегосударственные вопросы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8 401,46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23 000,00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10 000,00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0200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Национальная оборона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158 140,00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173 220,00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179 460,00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0203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19970" marR="19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158 140,00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173 220,00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179 460,00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0300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50 000,00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50 000,00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0310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19970" marR="19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40 000,00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50 000,00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50 000,00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0400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НАЦИОНАЛЬНАЯ ЭКОНОМИКА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0409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Дорожное хозяйство (дорожные фонды)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ЖИЛИЩНО-КОММУНАЛЬНОЕ ХОЗЯЙСТВО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845 052,47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395 607,81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255 607,81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0502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Коммунальное хозяйство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281 578,66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123 134,00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123 134,00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0503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Благоустройство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563 473,81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272 473,81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132 473,81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0700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ОБРАЗОВАНИЕ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544,81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2 582,43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4 071,24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0707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Молодежная политика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544,81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2 582,43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4 071,24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0800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КУЛЬТУРА, КИНЕМАТОГРАФИЯ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1 883 000,00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0801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Культура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1 883 000,00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СОЦИАЛЬНАЯ ПОЛИТИКА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85 000,00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Пенсионное обеспечение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85 000,00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ВСЕГО: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6 620 081,88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5 764 159,24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4 986 046,05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муниципальных программ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Новоклязьминского сельского поселения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	</a:t>
            </a:r>
            <a:r>
              <a:rPr lang="ru-RU" sz="2900" dirty="0" smtClean="0"/>
              <a:t>1. </a:t>
            </a:r>
            <a:r>
              <a:rPr lang="ru-RU" dirty="0" smtClean="0"/>
              <a:t>Муниципальная программа Новоклязьминского сельского поселения «Совершенствование институтов местного самоуправления</a:t>
            </a:r>
          </a:p>
          <a:p>
            <a:r>
              <a:rPr lang="ru-RU" dirty="0" smtClean="0"/>
              <a:t>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2. Муниципальная программа Новоклязьминского сельского поселения «Энергоэффективность и энергосбережение в Новоклязьминском сельском поселении ».</a:t>
            </a:r>
          </a:p>
          <a:p>
            <a:pPr>
              <a:buNone/>
            </a:pPr>
            <a:r>
              <a:rPr lang="ru-RU" dirty="0" smtClean="0"/>
              <a:t>		3. Муниципальная программа Новоклязьминского сельского поселения «Пожарная безопасность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4. Муниципальная программа Новоклязьминского сельского поселения «Развитие культуры на территории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5. Муниципальная программа Новоклязьминского сельского поселения «Военно-патриотическое воспитание несовершеннолетних и молодежи Новоклязьминского сельского поселения».</a:t>
            </a:r>
          </a:p>
          <a:p>
            <a:pPr>
              <a:buNone/>
            </a:pPr>
            <a:r>
              <a:rPr lang="ru-RU" dirty="0" smtClean="0"/>
              <a:t>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в рамках муниципальных программ Новоклязьминского сельского поселения на 2025год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329642" cy="4467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ЧТО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ТАКОЕ «БЮДЖЕТ ДЛЯ ГРАЖДАН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– аналитический документ, разрабатываемый в целях предоставления гражданам актуальной информации 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проекте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формате, доступном для широкого круга пользователей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представленной информации отражены положения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проекта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предстоящие три года: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2025 год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2026-2027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годы.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нацелен на получение обратной связи от граждан, которым интересны современные проблемы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финансов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Новоклязьминском сельском поселении.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7984" y="4667250"/>
            <a:ext cx="3810000" cy="2190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08" cy="928694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00240"/>
          <a:ext cx="4857784" cy="35718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8760"/>
                <a:gridCol w="3429024"/>
              </a:tblGrid>
              <a:tr h="79424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 Развитие муниципальной службы в</a:t>
                      </a:r>
                      <a:r>
                        <a:rPr kumimoji="0" lang="ru-RU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Новоклязьминского сельском поселении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04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Создание оптимальных условий для развития,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совершенствования и повышения эффективности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органов местного самоуправления.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 Обеспечение реализации органами местного самоуправления  государственных полномочий, установленных действующим законодательством.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1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 год  -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2 417,0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 год –  2 300,0 тыс.рублей;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2027 год –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1 730,0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тыс.рублей.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6" y="1857364"/>
          <a:ext cx="3136432" cy="44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6357950" y="299230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2025</a:t>
            </a:r>
          </a:p>
          <a:p>
            <a:r>
              <a:rPr lang="ru-RU" dirty="0" smtClean="0"/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41577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52071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муниципальных служащих, прошедших профессиональную переподготовку / повышение квалификации.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аттестованных муниципальных служащих от общего количества муниципальных служащих подлежащих аттестации.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семинаров, совещаний по вопросам муниципальной службы.</a:t>
                      </a:r>
                    </a:p>
                  </a:txBody>
                  <a:tcPr/>
                </a:tc>
              </a:tr>
              <a:tr h="23594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- Создание оптимальных условий работы органов местного самоуправления.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комфортных условий работы муниципальных служащих для качественного выполнения ими порученных задач.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доверия граждан органам местного самоуправления.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Энергоэффективность и энергосбережение в Новоклязьминском сельском поселении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71678"/>
          <a:ext cx="4357718" cy="38576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0519"/>
                <a:gridCol w="3007199"/>
              </a:tblGrid>
              <a:tr h="101010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Энергоэффективность и энергосбережение в Новоклязьминском сельском поселении 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07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использования потребителями топливно-энергетических ресурсов за счет их рационального использования и сокращения потерь энергетических ресурсов путем реализации энергосберегающих мероприятий.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9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 – 481,0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 –190,0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2027 -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50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,0 тыс.руб.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143504" y="1714488"/>
          <a:ext cx="3500462" cy="46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34760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734899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Обеспеченность населения наружным освещением.</a:t>
                      </a: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условий, способствующих комфортной жизнедеятельности населения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Обеспечения должного уровня уличного освещения населённых пунктов.</a:t>
                      </a:r>
                    </a:p>
                    <a:p>
                      <a:pPr marL="342900" indent="-342900">
                        <a:buNone/>
                      </a:pPr>
                      <a:endParaRPr kumimoji="0"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«Развитие культуры на территории  Новоклязьминского»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95536" y="1916832"/>
          <a:ext cx="5105158" cy="35533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99447"/>
                <a:gridCol w="3405711"/>
              </a:tblGrid>
              <a:tr h="94645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культурного досуга населения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86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организации досуга и обеспечения жителей поселения услугами организаций культуры </a:t>
                      </a:r>
                    </a:p>
                  </a:txBody>
                  <a:tcPr/>
                </a:tc>
              </a:tr>
              <a:tr h="1398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2025год  - 1 883,0 тыс.рублей;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–1 583,0  тыс.рублей;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2027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1 583,0 тыс.рублей.;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715008" y="1928802"/>
          <a:ext cx="292895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568863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294752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клубных формирований.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в клубных формированиях.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значимых культурно - </a:t>
                      </a: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досуговых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мероприятий разных уровней.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выездных и выходных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конкурсов и фестивалей разного уровня.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Обеспечение доступа населения к культурным ценностям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Рост качества услуг в сфере культуры.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Оживление театральной и концертной жизни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- Увеличение доли одаренных детей, реализующих себя в творчестве.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- Рост числа участников и посетителей фестивалей, конкурсов, культурных проектов, социально значимых мероприятий.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«Пожарная безопасность на территории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00034" y="2071677"/>
          <a:ext cx="5000660" cy="31577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322"/>
                <a:gridCol w="3643338"/>
              </a:tblGrid>
              <a:tr h="6278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от чрезвычайных ситуаций и стихийных бедствий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1729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необходимых условий для обеспечения пожарной безопасности в Новоклязьминском сельском поселении;</a:t>
                      </a:r>
                    </a:p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существление мероприятий по защите населения и территории Новоклязьминского сельского поселения от чрезвычайных ситуаций природного и техногенного характера</a:t>
                      </a:r>
                    </a:p>
                  </a:txBody>
                  <a:tcPr/>
                </a:tc>
              </a:tr>
              <a:tr h="63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 — 40,0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 — 50,0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год —50,0 тыс.руб.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572132" y="1214422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2276872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00100" y="785794"/>
          <a:ext cx="7272808" cy="32861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259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ru-RU" sz="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первичных мер пожарной безопасности на территории Новоклязьминского сельского поселения.</a:t>
                      </a:r>
                    </a:p>
                  </a:txBody>
                  <a:tcPr/>
                </a:tc>
              </a:tr>
              <a:tr h="20263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уровня общественной безопасности.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Уменьшение количества пожаров и смягчение возможных последствий, а также повышение безопасности населения и защищенности объектов инфраструктуры от пожаров.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непрограммных направлений расходов 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579296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429684" cy="467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социально-значимых проектах, предусмотренных к финансированию на 2025 год и на плановый период 2026 и 2027 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6347048" cy="54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72200" y="476672"/>
            <a:ext cx="221399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1600" dirty="0"/>
              <a:t>Если расходы бюджета превышают доходы, то бюджет формируется с дефицитом.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Превышение </a:t>
            </a:r>
            <a:r>
              <a:rPr lang="ru-RU" sz="1600" dirty="0"/>
              <a:t>доходов над расходами образует профицит бюджета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32656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БЮДЖЕТ?</a:t>
            </a:r>
            <a:endParaRPr lang="ru-RU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муниципального долга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 год и на плановый период 2026 и 2027 годов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2934"/>
          <a:ext cx="8219256" cy="208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759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8876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долг Новоклязьминского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628800"/>
            <a:ext cx="828680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Материалы подготовлены Администрацией Новоклязьминского сельского поселения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Контактная информация:</a:t>
            </a:r>
          </a:p>
          <a:p>
            <a:endParaRPr lang="ru-RU" dirty="0" smtClean="0"/>
          </a:p>
          <a:p>
            <a:r>
              <a:rPr lang="ru-RU" dirty="0" smtClean="0"/>
              <a:t>Адрес: Ивановская область, Южский район, с.Новоклязьминское,  ул. Старая, д.2,2</a:t>
            </a:r>
          </a:p>
          <a:p>
            <a:endParaRPr lang="ru-RU" dirty="0" smtClean="0"/>
          </a:p>
          <a:p>
            <a:r>
              <a:rPr lang="ru-RU" dirty="0" smtClean="0"/>
              <a:t>Тел.: (49347) 27-335.</a:t>
            </a:r>
          </a:p>
          <a:p>
            <a:endParaRPr lang="ru-RU" dirty="0" smtClean="0"/>
          </a:p>
          <a:p>
            <a:r>
              <a:rPr lang="ru-RU" dirty="0" smtClean="0"/>
              <a:t>Е-</a:t>
            </a:r>
            <a:r>
              <a:rPr lang="en-US" dirty="0" smtClean="0"/>
              <a:t>mail</a:t>
            </a:r>
            <a:r>
              <a:rPr lang="ru-RU" dirty="0" smtClean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novokladm@mail.ru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Официальный сайт:   </a:t>
            </a:r>
            <a:r>
              <a:rPr lang="ru-RU" dirty="0" err="1" smtClean="0"/>
              <a:t>новоклязьминское.рф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 anchor="t">
            <a:normAutofit/>
          </a:bodyPr>
          <a:lstStyle/>
          <a:p>
            <a:r>
              <a:rPr lang="ru-RU" sz="4000" b="1" dirty="0" smtClean="0"/>
              <a:t>Какие этапы проходит бюджет?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42493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398368"/>
              </a:tblGrid>
              <a:tr h="1661276"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ПРОЕКТА БЮДЖЕТА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по составлению проекта бюджета начинается за 9 месяцев до начала очередного финансового года. Постановлением Администрации Новоклязьминского сельского поселения от 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.201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года  №11-п  утвержден Порядок составления проекта бюджета Новоклязьминского сельского поселения на очередной финансовый год и плановый период. Непосредственное составление бюджета осуществляет Администрация Новоклязьминского сельского поселения. 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859637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одобряется Администрацией Новоклязьминского сельского поселения и вносится в Совет Новоклязьминского сельского поселения не позднее 15 ноября текущего финансового года. </a:t>
                      </a:r>
                    </a:p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целях информирования граждан и выявления общественного мнения в сфере бюджетных правоотношений проекту бюджета проводятся публичные слушания. Для этого проект бюджета размещается на официальном сайте Администрации Новоклязьминского сельского поселения в сети «Интернет». Совет Новоклязьминского сельского поселения рассматривает проект о бюджете в двух чтениях. 	</a:t>
                      </a:r>
                    </a:p>
                  </a:txBody>
                  <a:tcPr/>
                </a:tc>
              </a:tr>
              <a:tr h="1190168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 утверждается Советом Новоклязьминского сельского поселения в форме решения Совета Новоклязьминского сельского поселения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Новоклязьминского сельского поселения на 2025 год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период до 2027 года 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долгосрочной сбалансированности и устойчивости бюджетной системы.</a:t>
            </a:r>
          </a:p>
          <a:p>
            <a:r>
              <a:rPr lang="ru-RU" sz="2000" dirty="0" smtClean="0"/>
              <a:t>Увеличение доходной базы поселения.</a:t>
            </a:r>
          </a:p>
          <a:p>
            <a:r>
              <a:rPr lang="ru-RU" sz="2000" dirty="0" smtClean="0"/>
              <a:t>Муниципальная поддержка инвестиционной деятельности.</a:t>
            </a:r>
          </a:p>
          <a:p>
            <a:r>
              <a:rPr lang="ru-RU" sz="2000" dirty="0" smtClean="0"/>
              <a:t>Обеспечение потребностей граждан в муниципальных услугах, повышение их доступности и качества.</a:t>
            </a:r>
          </a:p>
          <a:p>
            <a:r>
              <a:rPr lang="ru-RU" sz="2000" dirty="0" smtClean="0"/>
              <a:t>Реализация долгосрочных приоритетов и целей социально-экономического развития Новоклязьминского сельского поселения.</a:t>
            </a:r>
          </a:p>
          <a:p>
            <a:r>
              <a:rPr lang="ru-RU" sz="2000" dirty="0" smtClean="0"/>
              <a:t>Повышение эффективности бюджетных расходов.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Прогноз социально-экономического развития – это научно обоснованная гипотеза о вероятном будущем состоянии экономической системы и экономических объектов и характеризующие это состояние показатели.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Разработку, составление прогнозов называют прогнозированием.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прогноза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19256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продукции сельского хозяйства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малых и средних предприятий (ед.)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постоянного населения (чел.)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(тыс.руб.)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основных характеристик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5598"/>
          <a:ext cx="8186766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3983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всего,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6 620,1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5 875,0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5 172,2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6 209,5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5 464,4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4 761,6</a:t>
                      </a:r>
                    </a:p>
                  </a:txBody>
                  <a:tcPr marL="0" marR="0" marT="0" marB="0" anchor="b"/>
                </a:tc>
              </a:tr>
              <a:tr h="4229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6 620,1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5 875,0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5 172,2</a:t>
                      </a:r>
                    </a:p>
                  </a:txBody>
                  <a:tcPr marL="0" marR="0" marT="0" marB="0" anchor="b"/>
                </a:tc>
              </a:tr>
              <a:tr h="230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(-), профицит (+)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1" y="714356"/>
          <a:ext cx="7429552" cy="4802402"/>
        </p:xfrm>
        <a:graphic>
          <a:graphicData uri="http://schemas.openxmlformats.org/drawingml/2006/table">
            <a:tbl>
              <a:tblPr/>
              <a:tblGrid>
                <a:gridCol w="2035202"/>
                <a:gridCol w="2613263"/>
                <a:gridCol w="905718"/>
                <a:gridCol w="980307"/>
                <a:gridCol w="895062"/>
              </a:tblGrid>
              <a:tr h="32425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Доходы бюджета Новоклязьминского сельского поселения по кодам классификации доходов бюджетов на 2025 год и на плановый период 2026 и 2027 годов </a:t>
                      </a:r>
                    </a:p>
                  </a:txBody>
                  <a:tcPr marL="5221" marR="5221" marT="52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22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500" b="0" i="1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221" marR="5221" marT="52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5221" marR="5221" marT="52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5221" marR="5221" marT="52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2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Код классификации доходов бюджетов Российской Федерации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Сумма, руб.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Times New Roman"/>
                        </a:rPr>
                        <a:t>2025 год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Times New Roman"/>
                        </a:rPr>
                        <a:t>2026  год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Times New Roman"/>
                        </a:rPr>
                        <a:t>2027 год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latin typeface="Times New Roman"/>
                        </a:rPr>
                        <a:t>000 1 00 00000 00 0000 000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latin typeface="Times New Roman"/>
                        </a:rPr>
                        <a:t>НАЛОГОВЫЕ И НЕНАЛОГОВЫЕ ДОХОДЫ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410 600,00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410 600,00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410 600,00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4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000 1 01 00000 00 0000 000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latin typeface="Times New Roman"/>
                        </a:rPr>
                        <a:t>НАЛОГИ НА ПРИБЫЛЬ, ДОХОДЫ                     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000 1 01 02000 01 0000 110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Налог на доходы физических лиц                                 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000 1050000000 0000 000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СОВОКУПНЫЙ ДОХОД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000 1050300001 0000 110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 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1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000 1 06 00000 00 0000 000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1" i="0" u="none" strike="noStrike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310 000,00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310 000,00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310 000,00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1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000 1 06 01000 00 0000 110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000 1 06 06000 00 0000 110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250 000,00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250 000,00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250 000,00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2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000 2 00 00000 00 0000 000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1" i="0" u="none" strike="noStrike">
                          <a:latin typeface="Times New Roman"/>
                        </a:rPr>
                        <a:t>БЕЗВОЗМЕЗДНЫЕ ПОСТУПЛЕНИЯ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6 209 481,88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5 464 362,43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4 761 602,43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000 2 02 00000 00 0000 000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1" i="0" u="none" strike="noStrike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6 209 481,88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5 464 362,43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4 761 602,43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2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000 2 02 10000 00 0000 150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4 620 880,95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4 021 527,62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3 312 527,62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000 2 02 30000 00 0000 150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бюджетной системы Российской Федерации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158 140,00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173 220,00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179 460,00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000 2 02 40000 00 0000 150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1 430 460,93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1 269 614,81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1 269 614,81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latin typeface="Times New Roman"/>
                        </a:rPr>
                        <a:t>ВСЕГО ДОХОДОВ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6 620 081,88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5 874 962,43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latin typeface="Times New Roman"/>
                        </a:rPr>
                        <a:t>5 172 202,43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2311</TotalTime>
  <Words>1834</Words>
  <Application>Microsoft Office PowerPoint</Application>
  <PresentationFormat>Экран (4:3)</PresentationFormat>
  <Paragraphs>442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 БЮДЖЕТ ДЛЯ ГРАЖДАН</vt:lpstr>
      <vt:lpstr>                      ЧТО ТАКОЕ «БЮДЖЕТ ДЛЯ ГРАЖДАН»   «Бюджет для граждан» – аналитический документ, разрабатываемый в целях предоставления гражданам актуальной информации о проекте бюджета Новоклязьминского сельского поселения в формате, доступном для широкого круга пользователей.   В представленной информации отражены положения проекта бюджета Новоклязьминского сельского поселения на предстоящие три года: 2025 год и 2026-2027 годы.   «Бюджет для граждан» нацелен на получение обратной связи от граждан, которым интересны современные проблемы муниципальных финансов в Новоклязьминском сельском поселении.</vt:lpstr>
      <vt:lpstr>Слайд 3</vt:lpstr>
      <vt:lpstr>Какие этапы проходит бюджет? </vt:lpstr>
      <vt:lpstr>Основные направления бюджетной и налоговой политики Новоклязьминского сельского поселения на 2025 год  и на период до 2027 года </vt:lpstr>
      <vt:lpstr>Прогноз социально-экономического развития Новоклязьминского сельского поселения</vt:lpstr>
      <vt:lpstr>Основные параметры прогноза социально-экономического развития Новоклязьминского сельского поселения</vt:lpstr>
      <vt:lpstr>Прогноз основных характеристик бюджета  Новоклязьминского сельского поселения                                                                                                                              (тыс.руб.)</vt:lpstr>
      <vt:lpstr>Слайд 9</vt:lpstr>
      <vt:lpstr>Структура и динамика налоговых и неналоговых доходов  в 2025 – 2027 годах</vt:lpstr>
      <vt:lpstr>Структура налоговых доходов на 2025 год</vt:lpstr>
      <vt:lpstr>Структура и динамика безвозмездных поступлений  в 2025- 2027 годах</vt:lpstr>
      <vt:lpstr>Структура безвозмездных поступлений  на 2025 год</vt:lpstr>
      <vt:lpstr>Структура расходов бюджета по основным направлениям на 2025 год</vt:lpstr>
      <vt:lpstr>Бюджет Новоклязьминского сельского поселения на 2025– 2027 годы – программный бюджет</vt:lpstr>
      <vt:lpstr>Структура расходов бюджета  Новоклязьминского сельского поселения</vt:lpstr>
      <vt:lpstr>Распределение бюджетных ассигнований  бюджета Новоклязьминского сельского поселения по разделам и подразделам классификации расходов бюджетов на 2025 год  и на плановый период 2026 и 2027 годов</vt:lpstr>
      <vt:lpstr>Перечень муниципальных программ  Новоклязьминского сельского поселения</vt:lpstr>
      <vt:lpstr>Структура расходов в рамках муниципальных программ Новоклязьминского сельского поселения на 2025год </vt:lpstr>
      <vt:lpstr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vt:lpstr>
      <vt:lpstr>  </vt:lpstr>
      <vt:lpstr>Муниципальная программа Новоклязьминского сельского поселения «Энергоэффективность и энергосбережение в Новоклязьминском сельском поселении»</vt:lpstr>
      <vt:lpstr>  </vt:lpstr>
      <vt:lpstr>Муниципальная программа Новоклязьминского сельского поселения «Развитие культуры на территории  Новоклязьминского»  </vt:lpstr>
      <vt:lpstr>  </vt:lpstr>
      <vt:lpstr>Муниципальная программа Новоклязьминского сельского поселения «Пожарная безопасность на территории Новоклязьминского сельского поселения »</vt:lpstr>
      <vt:lpstr>  </vt:lpstr>
      <vt:lpstr>Структура непрограммных направлений расходов на 2025 год</vt:lpstr>
      <vt:lpstr> Сведения о социально-значимых проектах, предусмотренных к финансированию на 2025 год и на плановый период 2026 и 2027 годов</vt:lpstr>
      <vt:lpstr>Объем муниципального долга  Новоклязьминского сельского поселения на 2025 год и на плановый период 2026 и 2027 годов                                                                                                                              (тыс.руб.)</vt:lpstr>
      <vt:lpstr>Слайд 31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admin</dc:creator>
  <cp:lastModifiedBy>1</cp:lastModifiedBy>
  <cp:revision>455</cp:revision>
  <dcterms:created xsi:type="dcterms:W3CDTF">2014-11-15T11:40:17Z</dcterms:created>
  <dcterms:modified xsi:type="dcterms:W3CDTF">2024-12-21T18:33:11Z</dcterms:modified>
</cp:coreProperties>
</file>